
<file path=[Content_Types].xml><?xml version="1.0" encoding="utf-8"?>
<Types xmlns="http://schemas.openxmlformats.org/package/2006/content-types">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p:sldMasterIdLst>
    <p:sldMasterId id="2147483648" r:id="rId1"/>
    <p:sldMasterId id="2147483649" r:id="rId2"/>
    <p:sldMasterId id="2147484181" r:id="rId3"/>
  </p:sldMasterIdLst>
  <p:notesMasterIdLst>
    <p:notesMasterId r:id="rId13"/>
  </p:notesMasterIdLst>
  <p:handoutMasterIdLst>
    <p:handoutMasterId r:id="rId14"/>
  </p:handoutMasterIdLst>
  <p:sldIdLst>
    <p:sldId id="257" r:id="rId4"/>
    <p:sldId id="421" r:id="rId5"/>
    <p:sldId id="413" r:id="rId6"/>
    <p:sldId id="422" r:id="rId7"/>
    <p:sldId id="423" r:id="rId8"/>
    <p:sldId id="428" r:id="rId9"/>
    <p:sldId id="429" r:id="rId10"/>
    <p:sldId id="426" r:id="rId11"/>
    <p:sldId id="427" r:id="rId12"/>
  </p:sldIdLst>
  <p:sldSz cx="9144000" cy="6858000" type="screen4x3"/>
  <p:notesSz cx="7315200" cy="9601200"/>
  <p:defaultTextStyle>
    <a:defPPr>
      <a:defRPr lang="en-US"/>
    </a:defPPr>
    <a:lvl1pPr algn="r"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5pPr>
    <a:lvl6pPr marL="2286000" algn="l" defTabSz="914400" rtl="0" eaLnBrk="1" latinLnBrk="0" hangingPunct="1">
      <a:defRPr sz="2400" kern="1200">
        <a:solidFill>
          <a:schemeClr val="tx1"/>
        </a:solidFill>
        <a:latin typeface="Arial" charset="0"/>
        <a:ea typeface="ＭＳ Ｐゴシック" pitchFamily="34" charset="-128"/>
        <a:cs typeface="+mn-cs"/>
      </a:defRPr>
    </a:lvl6pPr>
    <a:lvl7pPr marL="2743200" algn="l" defTabSz="914400" rtl="0" eaLnBrk="1" latinLnBrk="0" hangingPunct="1">
      <a:defRPr sz="2400" kern="1200">
        <a:solidFill>
          <a:schemeClr val="tx1"/>
        </a:solidFill>
        <a:latin typeface="Arial" charset="0"/>
        <a:ea typeface="ＭＳ Ｐゴシック" pitchFamily="34" charset="-128"/>
        <a:cs typeface="+mn-cs"/>
      </a:defRPr>
    </a:lvl7pPr>
    <a:lvl8pPr marL="3200400" algn="l" defTabSz="914400" rtl="0" eaLnBrk="1" latinLnBrk="0" hangingPunct="1">
      <a:defRPr sz="2400" kern="1200">
        <a:solidFill>
          <a:schemeClr val="tx1"/>
        </a:solidFill>
        <a:latin typeface="Arial" charset="0"/>
        <a:ea typeface="ＭＳ Ｐゴシック" pitchFamily="34" charset="-128"/>
        <a:cs typeface="+mn-cs"/>
      </a:defRPr>
    </a:lvl8pPr>
    <a:lvl9pPr marL="3657600" algn="l" defTabSz="914400" rtl="0" eaLnBrk="1" latinLnBrk="0" hangingPunct="1">
      <a:defRPr sz="2400"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9FDD5"/>
    <a:srgbClr val="5771A0"/>
    <a:srgbClr val="E1E7F1"/>
    <a:srgbClr val="1665A0"/>
    <a:srgbClr val="ADC9DE"/>
    <a:srgbClr val="8BCBF7"/>
    <a:srgbClr val="86C1EA"/>
    <a:srgbClr val="000000"/>
    <a:srgbClr val="0A0A0A"/>
    <a:srgbClr val="FF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32" autoAdjust="0"/>
    <p:restoredTop sz="99381" autoAdjust="0"/>
  </p:normalViewPr>
  <p:slideViewPr>
    <p:cSldViewPr>
      <p:cViewPr varScale="1">
        <p:scale>
          <a:sx n="128" d="100"/>
          <a:sy n="128" d="100"/>
        </p:scale>
        <p:origin x="-1050" y="-102"/>
      </p:cViewPr>
      <p:guideLst>
        <p:guide orient="horz" pos="2160"/>
        <p:guide pos="768"/>
        <p:guide pos="5280"/>
        <p:guide pos="2880"/>
      </p:guideLst>
    </p:cSldViewPr>
  </p:slideViewPr>
  <p:notesTextViewPr>
    <p:cViewPr>
      <p:scale>
        <a:sx n="100" d="100"/>
        <a:sy n="100" d="100"/>
      </p:scale>
      <p:origin x="0" y="0"/>
    </p:cViewPr>
  </p:notesTextViewPr>
  <p:sorterViewPr>
    <p:cViewPr>
      <p:scale>
        <a:sx n="60" d="100"/>
        <a:sy n="6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knn.com\dfsshare\Schools\WestContraCosta.usd\_Presentations\Board%20Meeting\WCCUSD%20Chart%20for%20Board%20Meeting%20-%20Jul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spPr>
            <a:solidFill>
              <a:srgbClr val="1665A0"/>
            </a:solidFill>
          </c:spPr>
          <c:cat>
            <c:strRef>
              <c:f>AV!$B$7:$B$16</c:f>
              <c:strCache>
                <c:ptCount val="10"/>
                <c:pt idx="0">
                  <c:v>2005-06</c:v>
                </c:pt>
                <c:pt idx="1">
                  <c:v>2006-07</c:v>
                </c:pt>
                <c:pt idx="2">
                  <c:v>2007-08</c:v>
                </c:pt>
                <c:pt idx="3">
                  <c:v>2008-09</c:v>
                </c:pt>
                <c:pt idx="4">
                  <c:v>2009-10</c:v>
                </c:pt>
                <c:pt idx="5">
                  <c:v>2010-11</c:v>
                </c:pt>
                <c:pt idx="6">
                  <c:v>2011-12</c:v>
                </c:pt>
                <c:pt idx="7">
                  <c:v>2012-13</c:v>
                </c:pt>
                <c:pt idx="8">
                  <c:v>2013-14</c:v>
                </c:pt>
                <c:pt idx="9">
                  <c:v>2014-15</c:v>
                </c:pt>
              </c:strCache>
            </c:strRef>
          </c:cat>
          <c:val>
            <c:numRef>
              <c:f>AV!$C$7:$C$16</c:f>
              <c:numCache>
                <c:formatCode>#,##0</c:formatCode>
                <c:ptCount val="10"/>
                <c:pt idx="0">
                  <c:v>21871131308</c:v>
                </c:pt>
                <c:pt idx="1">
                  <c:v>24424392429</c:v>
                </c:pt>
                <c:pt idx="2">
                  <c:v>26971665616</c:v>
                </c:pt>
                <c:pt idx="3">
                  <c:v>27062460076</c:v>
                </c:pt>
                <c:pt idx="4">
                  <c:v>23745753348</c:v>
                </c:pt>
                <c:pt idx="5">
                  <c:v>21927157161</c:v>
                </c:pt>
                <c:pt idx="6">
                  <c:v>22170563072</c:v>
                </c:pt>
                <c:pt idx="7">
                  <c:v>23632927039</c:v>
                </c:pt>
                <c:pt idx="8">
                  <c:v>22225132320</c:v>
                </c:pt>
                <c:pt idx="9">
                  <c:v>24614663961</c:v>
                </c:pt>
              </c:numCache>
            </c:numRef>
          </c:val>
        </c:ser>
        <c:gapWidth val="25"/>
        <c:axId val="119649408"/>
        <c:axId val="119650944"/>
      </c:barChart>
      <c:lineChart>
        <c:grouping val="standard"/>
        <c:ser>
          <c:idx val="1"/>
          <c:order val="1"/>
          <c:spPr>
            <a:ln>
              <a:noFill/>
            </a:ln>
          </c:spPr>
          <c:marker>
            <c:symbol val="none"/>
          </c:marker>
          <c:dLbls>
            <c:spPr>
              <a:solidFill>
                <a:schemeClr val="bg1"/>
              </a:solidFill>
            </c:spPr>
            <c:dLblPos val="t"/>
            <c:showCatName val="1"/>
          </c:dLbls>
          <c:cat>
            <c:numRef>
              <c:f>AV!$D$7:$D$16</c:f>
              <c:numCache>
                <c:formatCode>0.00%</c:formatCode>
                <c:ptCount val="10"/>
                <c:pt idx="0">
                  <c:v>0.11178971476555354</c:v>
                </c:pt>
                <c:pt idx="1">
                  <c:v>0.11674115458609505</c:v>
                </c:pt>
                <c:pt idx="2">
                  <c:v>0.10429218226839253</c:v>
                </c:pt>
                <c:pt idx="3">
                  <c:v>3.3662904357727452E-3</c:v>
                </c:pt>
                <c:pt idx="4">
                  <c:v>-0.12255747329273205</c:v>
                </c:pt>
                <c:pt idx="5">
                  <c:v>-7.6586165128055272E-2</c:v>
                </c:pt>
                <c:pt idx="6">
                  <c:v>1.1100659753236441E-2</c:v>
                </c:pt>
                <c:pt idx="7">
                  <c:v>6.5959712536433984E-2</c:v>
                </c:pt>
                <c:pt idx="8">
                  <c:v>-5.9569206839119357E-2</c:v>
                </c:pt>
                <c:pt idx="9">
                  <c:v>0.10751484430307312</c:v>
                </c:pt>
              </c:numCache>
            </c:numRef>
          </c:cat>
          <c:val>
            <c:numRef>
              <c:f>AV!$E$7:$E$16</c:f>
              <c:numCache>
                <c:formatCode>0.00</c:formatCode>
                <c:ptCount val="10"/>
                <c:pt idx="0">
                  <c:v>100000000</c:v>
                </c:pt>
                <c:pt idx="1">
                  <c:v>100000000</c:v>
                </c:pt>
                <c:pt idx="2">
                  <c:v>100000000</c:v>
                </c:pt>
                <c:pt idx="3">
                  <c:v>100000000</c:v>
                </c:pt>
                <c:pt idx="4">
                  <c:v>100000000</c:v>
                </c:pt>
                <c:pt idx="5">
                  <c:v>100000000</c:v>
                </c:pt>
                <c:pt idx="6">
                  <c:v>100000000</c:v>
                </c:pt>
                <c:pt idx="7">
                  <c:v>100000000</c:v>
                </c:pt>
                <c:pt idx="8">
                  <c:v>100000000</c:v>
                </c:pt>
                <c:pt idx="9">
                  <c:v>100000000</c:v>
                </c:pt>
              </c:numCache>
            </c:numRef>
          </c:val>
        </c:ser>
        <c:marker val="1"/>
        <c:axId val="119658752"/>
        <c:axId val="119657216"/>
      </c:lineChart>
      <c:catAx>
        <c:axId val="119649408"/>
        <c:scaling>
          <c:orientation val="minMax"/>
        </c:scaling>
        <c:axPos val="b"/>
        <c:numFmt formatCode="General" sourceLinked="1"/>
        <c:tickLblPos val="nextTo"/>
        <c:crossAx val="119650944"/>
        <c:crosses val="autoZero"/>
        <c:auto val="1"/>
        <c:lblAlgn val="ctr"/>
        <c:lblOffset val="100"/>
      </c:catAx>
      <c:valAx>
        <c:axId val="119650944"/>
        <c:scaling>
          <c:orientation val="minMax"/>
        </c:scaling>
        <c:axPos val="l"/>
        <c:majorGridlines/>
        <c:numFmt formatCode="&quot;$&quot;#,##0" sourceLinked="0"/>
        <c:tickLblPos val="nextTo"/>
        <c:crossAx val="119649408"/>
        <c:crosses val="autoZero"/>
        <c:crossBetween val="between"/>
        <c:dispUnits>
          <c:builtInUnit val="billions"/>
          <c:dispUnitsLbl>
            <c:layout>
              <c:manualLayout>
                <c:xMode val="edge"/>
                <c:yMode val="edge"/>
                <c:x val="4.5300113250283337E-3"/>
                <c:y val="0.38827827628903988"/>
              </c:manualLayout>
            </c:layout>
          </c:dispUnitsLbl>
        </c:dispUnits>
      </c:valAx>
      <c:valAx>
        <c:axId val="119657216"/>
        <c:scaling>
          <c:orientation val="minMax"/>
          <c:max val="300000000"/>
        </c:scaling>
        <c:delete val="1"/>
        <c:axPos val="r"/>
        <c:numFmt formatCode="0.00" sourceLinked="1"/>
        <c:tickLblPos val="none"/>
        <c:crossAx val="119658752"/>
        <c:crosses val="max"/>
        <c:crossBetween val="between"/>
      </c:valAx>
      <c:catAx>
        <c:axId val="119658752"/>
        <c:scaling>
          <c:orientation val="minMax"/>
        </c:scaling>
        <c:delete val="1"/>
        <c:axPos val="b"/>
        <c:numFmt formatCode="0.00%" sourceLinked="1"/>
        <c:tickLblPos val="none"/>
        <c:crossAx val="119657216"/>
        <c:crosses val="autoZero"/>
        <c:auto val="1"/>
        <c:lblAlgn val="ctr"/>
        <c:lblOffset val="100"/>
      </c:catAx>
      <c:spPr>
        <a:solidFill>
          <a:srgbClr val="E1E7F1"/>
        </a:solidFill>
        <a:ln>
          <a:solidFill>
            <a:sysClr val="windowText" lastClr="000000">
              <a:lumMod val="50000"/>
              <a:lumOff val="50000"/>
            </a:sysClr>
          </a:solidFill>
        </a:ln>
      </c:spPr>
    </c:plotArea>
    <c:plotVisOnly val="1"/>
    <c:dispBlanksAs val="gap"/>
  </c:chart>
  <c:spPr>
    <a:ln>
      <a:noFill/>
    </a:ln>
  </c:spPr>
  <c:txPr>
    <a:bodyPr/>
    <a:lstStyle/>
    <a:p>
      <a:pPr>
        <a:defRPr>
          <a:latin typeface="Arial" pitchFamily="34" charset="0"/>
          <a:cs typeface="Arial" pitchFamily="34" charset="0"/>
        </a:defRPr>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170583" cy="480388"/>
          </a:xfrm>
          <a:prstGeom prst="rect">
            <a:avLst/>
          </a:prstGeom>
        </p:spPr>
        <p:txBody>
          <a:bodyPr vert="horz" lIns="94823" tIns="47411" rIns="94823" bIns="47411" rtlCol="0"/>
          <a:lstStyle>
            <a:lvl1pPr algn="l">
              <a:defRPr sz="1200">
                <a:latin typeface="Arial" charset="0"/>
                <a:ea typeface="ＭＳ Ｐゴシック" pitchFamily="34" charset="-128"/>
                <a:cs typeface="+mn-cs"/>
              </a:defRPr>
            </a:lvl1pPr>
          </a:lstStyle>
          <a:p>
            <a:pPr>
              <a:defRPr/>
            </a:pPr>
            <a:endParaRPr lang="en-US" dirty="0"/>
          </a:p>
        </p:txBody>
      </p:sp>
      <p:sp>
        <p:nvSpPr>
          <p:cNvPr id="3" name="Date Placeholder 2"/>
          <p:cNvSpPr>
            <a:spLocks noGrp="1"/>
          </p:cNvSpPr>
          <p:nvPr>
            <p:ph type="dt" sz="quarter" idx="1"/>
          </p:nvPr>
        </p:nvSpPr>
        <p:spPr>
          <a:xfrm>
            <a:off x="4142963" y="0"/>
            <a:ext cx="3170583" cy="480388"/>
          </a:xfrm>
          <a:prstGeom prst="rect">
            <a:avLst/>
          </a:prstGeom>
        </p:spPr>
        <p:txBody>
          <a:bodyPr vert="horz" wrap="square" lIns="94823" tIns="47411" rIns="94823" bIns="47411" numCol="1" anchor="t" anchorCtr="0" compatLnSpc="1">
            <a:prstTxWarp prst="textNoShape">
              <a:avLst/>
            </a:prstTxWarp>
          </a:bodyPr>
          <a:lstStyle>
            <a:lvl1pPr>
              <a:defRPr sz="1200">
                <a:latin typeface="Arial" pitchFamily="34" charset="0"/>
              </a:defRPr>
            </a:lvl1pPr>
          </a:lstStyle>
          <a:p>
            <a:pPr>
              <a:defRPr/>
            </a:pPr>
            <a:fld id="{C12C816B-A433-4B57-B80E-1D78186E20D0}" type="datetimeFigureOut">
              <a:rPr lang="en-US" altLang="en-US"/>
              <a:pPr>
                <a:defRPr/>
              </a:pPr>
              <a:t>8/13/2014</a:t>
            </a:fld>
            <a:endParaRPr lang="en-US" altLang="en-US" dirty="0"/>
          </a:p>
        </p:txBody>
      </p:sp>
      <p:sp>
        <p:nvSpPr>
          <p:cNvPr id="4" name="Footer Placeholder 3"/>
          <p:cNvSpPr>
            <a:spLocks noGrp="1"/>
          </p:cNvSpPr>
          <p:nvPr>
            <p:ph type="ftr" sz="quarter" idx="2"/>
          </p:nvPr>
        </p:nvSpPr>
        <p:spPr>
          <a:xfrm>
            <a:off x="1" y="9119173"/>
            <a:ext cx="3170583" cy="480388"/>
          </a:xfrm>
          <a:prstGeom prst="rect">
            <a:avLst/>
          </a:prstGeom>
        </p:spPr>
        <p:txBody>
          <a:bodyPr vert="horz" lIns="94823" tIns="47411" rIns="94823" bIns="47411" rtlCol="0" anchor="b"/>
          <a:lstStyle>
            <a:lvl1pPr algn="l">
              <a:defRPr sz="1200">
                <a:latin typeface="Arial" charset="0"/>
                <a:ea typeface="ＭＳ Ｐゴシック" pitchFamily="34" charset="-128"/>
                <a:cs typeface="+mn-cs"/>
              </a:defRPr>
            </a:lvl1pPr>
          </a:lstStyle>
          <a:p>
            <a:pPr>
              <a:defRPr/>
            </a:pPr>
            <a:endParaRPr lang="en-US" dirty="0"/>
          </a:p>
        </p:txBody>
      </p:sp>
      <p:sp>
        <p:nvSpPr>
          <p:cNvPr id="5" name="Slide Number Placeholder 4"/>
          <p:cNvSpPr>
            <a:spLocks noGrp="1"/>
          </p:cNvSpPr>
          <p:nvPr>
            <p:ph type="sldNum" sz="quarter" idx="3"/>
          </p:nvPr>
        </p:nvSpPr>
        <p:spPr>
          <a:xfrm>
            <a:off x="4142963" y="9119173"/>
            <a:ext cx="3170583" cy="480388"/>
          </a:xfrm>
          <a:prstGeom prst="rect">
            <a:avLst/>
          </a:prstGeom>
        </p:spPr>
        <p:txBody>
          <a:bodyPr vert="horz" wrap="square" lIns="94823" tIns="47411" rIns="94823" bIns="47411" numCol="1" anchor="b" anchorCtr="0" compatLnSpc="1">
            <a:prstTxWarp prst="textNoShape">
              <a:avLst/>
            </a:prstTxWarp>
          </a:bodyPr>
          <a:lstStyle>
            <a:lvl1pPr>
              <a:defRPr sz="1200">
                <a:latin typeface="Arial" pitchFamily="34" charset="0"/>
              </a:defRPr>
            </a:lvl1pPr>
          </a:lstStyle>
          <a:p>
            <a:pPr>
              <a:defRPr/>
            </a:pPr>
            <a:fld id="{91D6D1F5-072E-4565-8B24-0465A91CAB5D}" type="slidenum">
              <a:rPr lang="en-US" altLang="en-US"/>
              <a:pPr>
                <a:defRPr/>
              </a:pPr>
              <a:t>‹#›</a:t>
            </a:fld>
            <a:endParaRPr lang="en-US" altLang="en-US" dirty="0"/>
          </a:p>
        </p:txBody>
      </p:sp>
    </p:spTree>
    <p:extLst>
      <p:ext uri="{BB962C8B-B14F-4D97-AF65-F5344CB8AC3E}">
        <p14:creationId xmlns:p14="http://schemas.microsoft.com/office/powerpoint/2010/main" xmlns="" val="13381468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1" y="0"/>
            <a:ext cx="3170583" cy="480388"/>
          </a:xfrm>
          <a:prstGeom prst="rect">
            <a:avLst/>
          </a:prstGeom>
          <a:noFill/>
          <a:ln w="9525">
            <a:noFill/>
            <a:miter lim="800000"/>
            <a:headEnd/>
            <a:tailEnd/>
          </a:ln>
        </p:spPr>
        <p:txBody>
          <a:bodyPr vert="horz" wrap="square" lIns="96624" tIns="48313" rIns="96624" bIns="48313" numCol="1" anchor="t" anchorCtr="0" compatLnSpc="1">
            <a:prstTxWarp prst="textNoShape">
              <a:avLst/>
            </a:prstTxWarp>
          </a:bodyPr>
          <a:lstStyle>
            <a:lvl1pPr algn="l">
              <a:defRPr sz="1200">
                <a:latin typeface="Arial" charset="0"/>
                <a:ea typeface="ＭＳ Ｐゴシック" pitchFamily="1" charset="-128"/>
                <a:cs typeface="+mn-cs"/>
              </a:defRPr>
            </a:lvl1pPr>
          </a:lstStyle>
          <a:p>
            <a:pPr>
              <a:defRPr/>
            </a:pPr>
            <a:endParaRPr lang="en-US" dirty="0"/>
          </a:p>
        </p:txBody>
      </p:sp>
      <p:sp>
        <p:nvSpPr>
          <p:cNvPr id="17411" name="Rectangle 3"/>
          <p:cNvSpPr>
            <a:spLocks noGrp="1" noChangeArrowheads="1"/>
          </p:cNvSpPr>
          <p:nvPr>
            <p:ph type="dt" idx="1"/>
          </p:nvPr>
        </p:nvSpPr>
        <p:spPr bwMode="auto">
          <a:xfrm>
            <a:off x="4144619" y="0"/>
            <a:ext cx="3170583" cy="480388"/>
          </a:xfrm>
          <a:prstGeom prst="rect">
            <a:avLst/>
          </a:prstGeom>
          <a:noFill/>
          <a:ln w="9525">
            <a:noFill/>
            <a:miter lim="800000"/>
            <a:headEnd/>
            <a:tailEnd/>
          </a:ln>
        </p:spPr>
        <p:txBody>
          <a:bodyPr vert="horz" wrap="square" lIns="96624" tIns="48313" rIns="96624" bIns="48313" numCol="1" anchor="t" anchorCtr="0" compatLnSpc="1">
            <a:prstTxWarp prst="textNoShape">
              <a:avLst/>
            </a:prstTxWarp>
          </a:bodyPr>
          <a:lstStyle>
            <a:lvl1pPr>
              <a:defRPr sz="1200">
                <a:latin typeface="Arial" charset="0"/>
                <a:ea typeface="ＭＳ Ｐゴシック" pitchFamily="1" charset="-128"/>
                <a:cs typeface="+mn-cs"/>
              </a:defRPr>
            </a:lvl1pPr>
          </a:lstStyle>
          <a:p>
            <a:pPr>
              <a:defRPr/>
            </a:pPr>
            <a:endParaRPr lang="en-US" dirty="0"/>
          </a:p>
        </p:txBody>
      </p:sp>
      <p:sp>
        <p:nvSpPr>
          <p:cNvPr id="30724" name="Rectangle 4"/>
          <p:cNvSpPr>
            <a:spLocks noGrp="1" noRot="1" noChangeAspect="1" noChangeArrowheads="1" noTextEdit="1"/>
          </p:cNvSpPr>
          <p:nvPr>
            <p:ph type="sldImg" idx="2"/>
          </p:nvPr>
        </p:nvSpPr>
        <p:spPr bwMode="auto">
          <a:xfrm>
            <a:off x="1257300" y="719138"/>
            <a:ext cx="4800600" cy="3600450"/>
          </a:xfrm>
          <a:prstGeom prst="rect">
            <a:avLst/>
          </a:prstGeom>
          <a:noFill/>
          <a:ln w="9525">
            <a:solidFill>
              <a:srgbClr val="000000"/>
            </a:solidFill>
            <a:miter lim="800000"/>
            <a:headEnd/>
            <a:tailEnd/>
          </a:ln>
        </p:spPr>
      </p:sp>
      <p:sp>
        <p:nvSpPr>
          <p:cNvPr id="17413" name="Rectangle 5"/>
          <p:cNvSpPr>
            <a:spLocks noGrp="1" noChangeArrowheads="1"/>
          </p:cNvSpPr>
          <p:nvPr>
            <p:ph type="body" sz="quarter" idx="3"/>
          </p:nvPr>
        </p:nvSpPr>
        <p:spPr bwMode="auto">
          <a:xfrm>
            <a:off x="975694" y="4561227"/>
            <a:ext cx="5363817" cy="4320213"/>
          </a:xfrm>
          <a:prstGeom prst="rect">
            <a:avLst/>
          </a:prstGeom>
          <a:noFill/>
          <a:ln w="9525">
            <a:noFill/>
            <a:miter lim="800000"/>
            <a:headEnd/>
            <a:tailEnd/>
          </a:ln>
        </p:spPr>
        <p:txBody>
          <a:bodyPr vert="horz" wrap="square" lIns="96624" tIns="48313" rIns="96624" bIns="4831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7414" name="Rectangle 6"/>
          <p:cNvSpPr>
            <a:spLocks noGrp="1" noChangeArrowheads="1"/>
          </p:cNvSpPr>
          <p:nvPr>
            <p:ph type="ftr" sz="quarter" idx="4"/>
          </p:nvPr>
        </p:nvSpPr>
        <p:spPr bwMode="auto">
          <a:xfrm>
            <a:off x="1" y="9120814"/>
            <a:ext cx="3170583" cy="480387"/>
          </a:xfrm>
          <a:prstGeom prst="rect">
            <a:avLst/>
          </a:prstGeom>
          <a:noFill/>
          <a:ln w="9525">
            <a:noFill/>
            <a:miter lim="800000"/>
            <a:headEnd/>
            <a:tailEnd/>
          </a:ln>
        </p:spPr>
        <p:txBody>
          <a:bodyPr vert="horz" wrap="square" lIns="96624" tIns="48313" rIns="96624" bIns="48313" numCol="1" anchor="b" anchorCtr="0" compatLnSpc="1">
            <a:prstTxWarp prst="textNoShape">
              <a:avLst/>
            </a:prstTxWarp>
          </a:bodyPr>
          <a:lstStyle>
            <a:lvl1pPr algn="l">
              <a:defRPr sz="1200">
                <a:latin typeface="Arial" charset="0"/>
                <a:ea typeface="ＭＳ Ｐゴシック" pitchFamily="1" charset="-128"/>
                <a:cs typeface="+mn-cs"/>
              </a:defRPr>
            </a:lvl1pPr>
          </a:lstStyle>
          <a:p>
            <a:pPr>
              <a:defRPr/>
            </a:pPr>
            <a:endParaRPr lang="en-US" dirty="0"/>
          </a:p>
        </p:txBody>
      </p:sp>
      <p:sp>
        <p:nvSpPr>
          <p:cNvPr id="17415" name="Rectangle 7"/>
          <p:cNvSpPr>
            <a:spLocks noGrp="1" noChangeArrowheads="1"/>
          </p:cNvSpPr>
          <p:nvPr>
            <p:ph type="sldNum" sz="quarter" idx="5"/>
          </p:nvPr>
        </p:nvSpPr>
        <p:spPr bwMode="auto">
          <a:xfrm>
            <a:off x="4144619" y="9120814"/>
            <a:ext cx="3170583" cy="480387"/>
          </a:xfrm>
          <a:prstGeom prst="rect">
            <a:avLst/>
          </a:prstGeom>
          <a:noFill/>
          <a:ln w="9525">
            <a:noFill/>
            <a:miter lim="800000"/>
            <a:headEnd/>
            <a:tailEnd/>
          </a:ln>
        </p:spPr>
        <p:txBody>
          <a:bodyPr vert="horz" wrap="square" lIns="96624" tIns="48313" rIns="96624" bIns="48313" numCol="1" anchor="b" anchorCtr="0" compatLnSpc="1">
            <a:prstTxWarp prst="textNoShape">
              <a:avLst/>
            </a:prstTxWarp>
          </a:bodyPr>
          <a:lstStyle>
            <a:lvl1pPr>
              <a:defRPr sz="1200">
                <a:latin typeface="Arial" pitchFamily="34" charset="0"/>
              </a:defRPr>
            </a:lvl1pPr>
          </a:lstStyle>
          <a:p>
            <a:pPr>
              <a:defRPr/>
            </a:pPr>
            <a:fld id="{814306CD-B045-4410-AEB3-A98FB6149A38}" type="slidenum">
              <a:rPr lang="en-US" altLang="en-US"/>
              <a:pPr>
                <a:defRPr/>
              </a:pPr>
              <a:t>‹#›</a:t>
            </a:fld>
            <a:endParaRPr lang="en-US" altLang="en-US" dirty="0"/>
          </a:p>
        </p:txBody>
      </p:sp>
    </p:spTree>
    <p:extLst>
      <p:ext uri="{BB962C8B-B14F-4D97-AF65-F5344CB8AC3E}">
        <p14:creationId xmlns:p14="http://schemas.microsoft.com/office/powerpoint/2010/main" xmlns="" val="3875564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E98C631B-7303-4C42-B1CC-9B0113C93E92}" type="slidenum">
              <a:rPr lang="en-US" altLang="en-US" smtClean="0">
                <a:latin typeface="Arial" charset="0"/>
              </a:rPr>
              <a:pPr/>
              <a:t>0</a:t>
            </a:fld>
            <a:endParaRPr lang="en-US" altLang="en-US" dirty="0" smtClean="0">
              <a:latin typeface="Arial"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altLang="en-US" dirty="0" smtClean="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1665A0"/>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Presentation to the West Contra Costa Unified School District Board of Education   |   page  </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CE6BB668-8FD2-4BAF-8BC4-9C9171CD2021}" type="slidenum">
              <a:rPr lang="en-US" altLang="en-US"/>
              <a:pPr>
                <a:defRPr/>
              </a:pPr>
              <a:t>‹#›</a:t>
            </a:fld>
            <a:endParaRPr lang="en-US"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3200">
                <a:solidFill>
                  <a:schemeClr val="tx2"/>
                </a:solidFill>
                <a:latin typeface="+mj-lt"/>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3863" y="457200"/>
            <a:ext cx="6357937"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5440" y="273050"/>
            <a:ext cx="3200400"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962400" y="273050"/>
            <a:ext cx="48006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45440" y="1435100"/>
            <a:ext cx="3200400"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43000" y="1447800"/>
            <a:ext cx="3543300" cy="3505200"/>
          </a:xfrm>
        </p:spPr>
        <p:txBody>
          <a:bodyPr/>
          <a:lstStyle>
            <a:lvl1pPr>
              <a:defRPr sz="1600"/>
            </a:lvl1pPr>
            <a:lvl2pPr>
              <a:defRPr sz="1400"/>
            </a:lvl2pPr>
            <a:lvl3pPr>
              <a:defRPr sz="1200"/>
            </a:lvl3pPr>
            <a:lvl4pPr>
              <a:defRPr sz="1050"/>
            </a:lvl4pPr>
            <a:lvl5pPr>
              <a:defRPr sz="105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838700" y="1447800"/>
            <a:ext cx="3543300" cy="3505200"/>
          </a:xfrm>
        </p:spPr>
        <p:txBody>
          <a:bodyPr/>
          <a:lstStyle>
            <a:lvl1pPr>
              <a:defRPr sz="1600"/>
            </a:lvl1pPr>
            <a:lvl2pPr>
              <a:defRPr sz="1400"/>
            </a:lvl2pPr>
            <a:lvl3pPr>
              <a:defRPr sz="1200"/>
            </a:lvl3pPr>
            <a:lvl4pPr>
              <a:defRPr sz="1050"/>
            </a:lvl4pPr>
            <a:lvl5pPr>
              <a:defRPr sz="105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Presentation to the West Contra Costa Unified School District Board of Education   |   page  </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E4FBFE87-CE60-4C3F-92F9-518BB8014455}" type="slidenum">
              <a:rPr lang="en-US" altLang="en-US"/>
              <a:pPr>
                <a:defRPr/>
              </a:pPr>
              <a:t>‹#›</a:t>
            </a:fld>
            <a:endParaRPr lang="en-US"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600"/>
            </a:lvl1pPr>
            <a:lvl2pPr>
              <a:defRPr sz="1400"/>
            </a:lvl2pPr>
            <a:lvl3pPr>
              <a:defRPr sz="1200"/>
            </a:lvl3pPr>
            <a:lvl4pPr>
              <a:defRPr sz="1050"/>
            </a:lvl4pPr>
            <a:lvl5pPr>
              <a:defRPr sz="105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1600"/>
            </a:lvl1pPr>
            <a:lvl2pPr>
              <a:defRPr sz="1400"/>
            </a:lvl2pPr>
            <a:lvl3pPr>
              <a:defRPr sz="1200"/>
            </a:lvl3pPr>
            <a:lvl4pPr>
              <a:defRPr sz="1050"/>
            </a:lvl4pPr>
            <a:lvl5pPr>
              <a:defRPr sz="105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5"/>
          <p:cNvSpPr>
            <a:spLocks noGrp="1" noChangeArrowheads="1"/>
          </p:cNvSpPr>
          <p:nvPr>
            <p:ph type="ftr" sz="quarter" idx="10"/>
          </p:nvPr>
        </p:nvSpPr>
        <p:spPr>
          <a:ln/>
        </p:spPr>
        <p:txBody>
          <a:bodyPr/>
          <a:lstStyle>
            <a:lvl1pPr>
              <a:defRPr/>
            </a:lvl1pPr>
          </a:lstStyle>
          <a:p>
            <a:pPr>
              <a:defRPr/>
            </a:pPr>
            <a:r>
              <a:rPr lang="en-US" dirty="0" smtClean="0"/>
              <a:t>Presentation to the West Contra Costa Unified School District Board of Education   |   page  </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fld id="{43C631B7-2B58-47EF-B9F6-0C89D2B3C5C9}" type="slidenum">
              <a:rPr lang="en-US" altLang="en-US"/>
              <a:pPr>
                <a:defRPr/>
              </a:pPr>
              <a:t>‹#›</a:t>
            </a:fld>
            <a:endParaRPr lang="en-US"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569913" y="228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43000" y="1447800"/>
            <a:ext cx="3543300" cy="35052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hart Placeholder 3"/>
          <p:cNvSpPr>
            <a:spLocks noGrp="1"/>
          </p:cNvSpPr>
          <p:nvPr>
            <p:ph type="chart" sz="half" idx="2"/>
          </p:nvPr>
        </p:nvSpPr>
        <p:spPr>
          <a:xfrm>
            <a:off x="4838700" y="1447800"/>
            <a:ext cx="3543300" cy="3505200"/>
          </a:xfrm>
        </p:spPr>
        <p:txBody>
          <a:bodyPr/>
          <a:lstStyle/>
          <a:p>
            <a:pPr lvl="0"/>
            <a:r>
              <a:rPr lang="en-US" noProof="0" dirty="0" smtClean="0"/>
              <a:t>Click icon to add chart</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Presentation to the West Contra Costa Unified School District Board of Education   |   page  </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F215AF0F-C665-4AE6-AAFD-A939A37152E3}" type="slidenum">
              <a:rPr lang="en-US" altLang="en-US"/>
              <a:pPr>
                <a:defRPr/>
              </a:pPr>
              <a:t>‹#›</a:t>
            </a:fld>
            <a:endParaRPr lang="en-US"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4"/>
          <p:cNvPicPr>
            <a:picLocks noChangeAspect="1" noChangeArrowheads="1"/>
          </p:cNvPicPr>
          <p:nvPr userDrawn="1"/>
        </p:nvPicPr>
        <p:blipFill>
          <a:blip r:embed="rId2" cstate="print"/>
          <a:srcRect/>
          <a:stretch>
            <a:fillRect/>
          </a:stretch>
        </p:blipFill>
        <p:spPr bwMode="auto">
          <a:xfrm>
            <a:off x="0" y="92075"/>
            <a:ext cx="9144000" cy="6765925"/>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Clay St.">
    <p:spTree>
      <p:nvGrpSpPr>
        <p:cNvPr id="1" name=""/>
        <p:cNvGrpSpPr/>
        <p:nvPr/>
      </p:nvGrpSpPr>
      <p:grpSpPr>
        <a:xfrm>
          <a:off x="0" y="0"/>
          <a:ext cx="0" cy="0"/>
          <a:chOff x="0" y="0"/>
          <a:chExt cx="0" cy="0"/>
        </a:xfrm>
      </p:grpSpPr>
      <p:pic>
        <p:nvPicPr>
          <p:cNvPr id="3" name="Picture 4"/>
          <p:cNvPicPr>
            <a:picLocks noChangeAspect="1" noChangeArrowheads="1"/>
          </p:cNvPicPr>
          <p:nvPr userDrawn="1"/>
        </p:nvPicPr>
        <p:blipFill>
          <a:blip r:embed="rId2" cstate="print"/>
          <a:srcRect/>
          <a:stretch>
            <a:fillRect/>
          </a:stretch>
        </p:blipFill>
        <p:spPr bwMode="auto">
          <a:xfrm>
            <a:off x="0" y="92075"/>
            <a:ext cx="9144000" cy="6765925"/>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Line 36"/>
          <p:cNvSpPr>
            <a:spLocks noChangeShapeType="1"/>
          </p:cNvSpPr>
          <p:nvPr userDrawn="1"/>
        </p:nvSpPr>
        <p:spPr bwMode="auto">
          <a:xfrm>
            <a:off x="554038" y="1295400"/>
            <a:ext cx="7751762" cy="0"/>
          </a:xfrm>
          <a:prstGeom prst="line">
            <a:avLst/>
          </a:prstGeom>
          <a:noFill/>
          <a:ln w="9525">
            <a:solidFill>
              <a:srgbClr val="1665A0"/>
            </a:solidFill>
            <a:round/>
            <a:headEnd/>
            <a:tailEnd/>
          </a:ln>
        </p:spPr>
        <p:txBody>
          <a:bodyPr wrap="none" anchor="ctr"/>
          <a:lstStyle/>
          <a:p>
            <a:endParaRPr lang="en-US" dirty="0"/>
          </a:p>
        </p:txBody>
      </p:sp>
      <p:sp>
        <p:nvSpPr>
          <p:cNvPr id="2" name="Title 1"/>
          <p:cNvSpPr>
            <a:spLocks noGrp="1"/>
          </p:cNvSpPr>
          <p:nvPr>
            <p:ph type="title"/>
          </p:nvPr>
        </p:nvSpPr>
        <p:spPr>
          <a:xfrm>
            <a:off x="431800" y="457200"/>
            <a:ext cx="8255000" cy="1143000"/>
          </a:xfrm>
        </p:spPr>
        <p:txBody>
          <a:bodyPr/>
          <a:lstStyle>
            <a:lvl1pPr>
              <a:defRPr sz="290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828801"/>
            <a:ext cx="8229600" cy="3048000"/>
          </a:xfrm>
          <a:prstGeom prst="rect">
            <a:avLst/>
          </a:prstGeom>
        </p:spPr>
        <p:txBody>
          <a:bodyPr/>
          <a:lstStyle>
            <a:lvl1pPr>
              <a:buFont typeface="Wingdings" pitchFamily="2" charset="2"/>
              <a:buChar char="§"/>
              <a:defRPr sz="1800">
                <a:latin typeface="+mj-lt"/>
              </a:defRPr>
            </a:lvl1pPr>
            <a:lvl2pPr>
              <a:buFont typeface="Wingdings" pitchFamily="2" charset="2"/>
              <a:buChar char="§"/>
              <a:defRPr sz="1600">
                <a:latin typeface="+mj-lt"/>
              </a:defRPr>
            </a:lvl2pPr>
            <a:lvl3pPr>
              <a:buFont typeface="Wingdings" pitchFamily="2" charset="2"/>
              <a:buChar char="§"/>
              <a:defRPr sz="1300">
                <a:latin typeface="+mj-lt"/>
              </a:defRPr>
            </a:lvl3pPr>
            <a:lvl4pPr>
              <a:buFont typeface="Wingdings" pitchFamily="2" charset="2"/>
              <a:buChar char="§"/>
              <a:defRPr sz="1100">
                <a:latin typeface="+mj-lt"/>
              </a:defRPr>
            </a:lvl4pPr>
            <a:lvl5pPr>
              <a:buFont typeface="Wingdings" pitchFamily="2" charset="2"/>
              <a:buChar char="§"/>
              <a:defRPr sz="1100">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31800" y="457200"/>
            <a:ext cx="8255000" cy="11430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828801"/>
            <a:ext cx="8229600" cy="30480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image" Target="../media/image3.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10" Type="http://schemas.openxmlformats.org/officeDocument/2006/relationships/image" Target="../media/image5.png"/><Relationship Id="rId4" Type="http://schemas.openxmlformats.org/officeDocument/2006/relationships/slideLayout" Target="../slideLayouts/slideLayout10.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44" descr="KNNPptSubpageV2"/>
          <p:cNvPicPr>
            <a:picLocks noChangeAspect="1" noChangeArrowheads="1"/>
          </p:cNvPicPr>
          <p:nvPr/>
        </p:nvPicPr>
        <p:blipFill>
          <a:blip r:embed="rId6" cstate="print"/>
          <a:srcRect/>
          <a:stretch>
            <a:fillRect/>
          </a:stretch>
        </p:blipFill>
        <p:spPr bwMode="auto">
          <a:xfrm>
            <a:off x="0" y="0"/>
            <a:ext cx="9145588" cy="6859588"/>
          </a:xfrm>
          <a:prstGeom prst="rect">
            <a:avLst/>
          </a:prstGeom>
          <a:noFill/>
          <a:ln w="9525">
            <a:noFill/>
            <a:miter lim="800000"/>
            <a:headEnd/>
            <a:tailEnd/>
          </a:ln>
        </p:spPr>
      </p:pic>
      <p:sp>
        <p:nvSpPr>
          <p:cNvPr id="1027" name="Rectangle 2"/>
          <p:cNvSpPr>
            <a:spLocks noGrp="1" noChangeArrowheads="1"/>
          </p:cNvSpPr>
          <p:nvPr>
            <p:ph type="title"/>
          </p:nvPr>
        </p:nvSpPr>
        <p:spPr bwMode="auto">
          <a:xfrm>
            <a:off x="569913" y="228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p>
        </p:txBody>
      </p:sp>
      <p:sp>
        <p:nvSpPr>
          <p:cNvPr id="1028" name="Rectangle 3"/>
          <p:cNvSpPr>
            <a:spLocks noGrp="1" noChangeArrowheads="1"/>
          </p:cNvSpPr>
          <p:nvPr>
            <p:ph type="body" idx="1"/>
          </p:nvPr>
        </p:nvSpPr>
        <p:spPr bwMode="auto">
          <a:xfrm>
            <a:off x="1143000" y="1447800"/>
            <a:ext cx="7239000" cy="3505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1193800" y="6556375"/>
            <a:ext cx="6248400" cy="2397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050" dirty="0" smtClean="0">
                <a:solidFill>
                  <a:schemeClr val="bg1"/>
                </a:solidFill>
                <a:latin typeface="+mn-lt"/>
                <a:ea typeface="ＭＳ Ｐゴシック" pitchFamily="1" charset="-128"/>
                <a:cs typeface="+mn-cs"/>
              </a:defRPr>
            </a:lvl1pPr>
          </a:lstStyle>
          <a:p>
            <a:pPr>
              <a:defRPr/>
            </a:pPr>
            <a:r>
              <a:rPr lang="en-US" dirty="0" smtClean="0"/>
              <a:t>Presentation to the West Contra Costa Unified School District Board of Education   |   page  </a:t>
            </a:r>
            <a:endParaRPr lang="en-US" dirty="0"/>
          </a:p>
        </p:txBody>
      </p:sp>
      <p:sp>
        <p:nvSpPr>
          <p:cNvPr id="1030" name="Rectangle 6"/>
          <p:cNvSpPr>
            <a:spLocks noGrp="1" noChangeArrowheads="1"/>
          </p:cNvSpPr>
          <p:nvPr>
            <p:ph type="sldNum" sz="quarter" idx="4"/>
          </p:nvPr>
        </p:nvSpPr>
        <p:spPr bwMode="auto">
          <a:xfrm>
            <a:off x="7378700" y="6559550"/>
            <a:ext cx="393700" cy="292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1000">
                <a:solidFill>
                  <a:schemeClr val="bg1"/>
                </a:solidFill>
                <a:latin typeface="Garamond" pitchFamily="18" charset="0"/>
              </a:defRPr>
            </a:lvl1pPr>
          </a:lstStyle>
          <a:p>
            <a:pPr>
              <a:defRPr/>
            </a:pPr>
            <a:fld id="{360C8C2A-3A5E-47AF-8C83-A9AE3EC8AE1A}" type="slidenum">
              <a:rPr lang="en-US" altLang="en-US"/>
              <a:pPr>
                <a:defRPr/>
              </a:pPr>
              <a:t>‹#›</a:t>
            </a:fld>
            <a:endParaRPr lang="en-US" altLang="en-US" dirty="0"/>
          </a:p>
        </p:txBody>
      </p:sp>
      <p:sp>
        <p:nvSpPr>
          <p:cNvPr id="1031" name="Line 36"/>
          <p:cNvSpPr>
            <a:spLocks noChangeShapeType="1"/>
          </p:cNvSpPr>
          <p:nvPr/>
        </p:nvSpPr>
        <p:spPr bwMode="auto">
          <a:xfrm>
            <a:off x="554038" y="1066800"/>
            <a:ext cx="7751762" cy="0"/>
          </a:xfrm>
          <a:prstGeom prst="line">
            <a:avLst/>
          </a:prstGeom>
          <a:noFill/>
          <a:ln w="9525">
            <a:solidFill>
              <a:srgbClr val="1665A0"/>
            </a:solidFill>
            <a:round/>
            <a:headEnd/>
            <a:tailEnd/>
          </a:ln>
        </p:spPr>
        <p:txBody>
          <a:bodyPr wrap="none" anchor="ctr"/>
          <a:lstStyle/>
          <a:p>
            <a:endParaRPr lang="en-US" dirty="0"/>
          </a:p>
        </p:txBody>
      </p:sp>
      <p:pic>
        <p:nvPicPr>
          <p:cNvPr id="1032" name="Picture 9" descr="I:\Marketing\Logos_&amp;_Seals\wccusd.jpg"/>
          <p:cNvPicPr>
            <a:picLocks noChangeAspect="1" noChangeArrowheads="1"/>
          </p:cNvPicPr>
          <p:nvPr userDrawn="1"/>
        </p:nvPicPr>
        <p:blipFill>
          <a:blip r:embed="rId7" cstate="print"/>
          <a:srcRect/>
          <a:stretch>
            <a:fillRect/>
          </a:stretch>
        </p:blipFill>
        <p:spPr bwMode="auto">
          <a:xfrm>
            <a:off x="8305800" y="6118225"/>
            <a:ext cx="663575" cy="6635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67" r:id="rId1"/>
    <p:sldLayoutId id="2147484168" r:id="rId2"/>
    <p:sldLayoutId id="2147484169" r:id="rId3"/>
    <p:sldLayoutId id="2147484170" r:id="rId4"/>
  </p:sldLayoutIdLst>
  <p:hf hdr="0" dt="0"/>
  <p:txStyles>
    <p:titleStyle>
      <a:lvl1pPr marL="23813" indent="-23813" algn="l" rtl="0" eaLnBrk="0" fontAlgn="base" hangingPunct="0">
        <a:spcBef>
          <a:spcPct val="0"/>
        </a:spcBef>
        <a:spcAft>
          <a:spcPct val="0"/>
        </a:spcAft>
        <a:defRPr lang="en-US" altLang="en-US" sz="2900" dirty="0" smtClean="0">
          <a:solidFill>
            <a:srgbClr val="1665A0"/>
          </a:solidFill>
          <a:latin typeface="+mj-lt"/>
          <a:ea typeface="+mj-ea"/>
          <a:cs typeface="ＭＳ Ｐゴシック" charset="0"/>
        </a:defRPr>
      </a:lvl1pPr>
      <a:lvl2pPr marL="23813" indent="-23813" algn="l" rtl="0" eaLnBrk="0" fontAlgn="base" hangingPunct="0">
        <a:spcBef>
          <a:spcPct val="0"/>
        </a:spcBef>
        <a:spcAft>
          <a:spcPct val="0"/>
        </a:spcAft>
        <a:defRPr sz="2900">
          <a:solidFill>
            <a:schemeClr val="accent1"/>
          </a:solidFill>
          <a:latin typeface="Garamond" pitchFamily="1" charset="0"/>
          <a:ea typeface="ＭＳ Ｐゴシック" pitchFamily="1" charset="-128"/>
          <a:cs typeface="ＭＳ Ｐゴシック" charset="0"/>
        </a:defRPr>
      </a:lvl2pPr>
      <a:lvl3pPr marL="23813" indent="-23813" algn="l" rtl="0" eaLnBrk="0" fontAlgn="base" hangingPunct="0">
        <a:spcBef>
          <a:spcPct val="0"/>
        </a:spcBef>
        <a:spcAft>
          <a:spcPct val="0"/>
        </a:spcAft>
        <a:defRPr sz="2900">
          <a:solidFill>
            <a:schemeClr val="accent1"/>
          </a:solidFill>
          <a:latin typeface="Garamond" pitchFamily="1" charset="0"/>
          <a:ea typeface="ＭＳ Ｐゴシック" pitchFamily="1" charset="-128"/>
          <a:cs typeface="ＭＳ Ｐゴシック" charset="0"/>
        </a:defRPr>
      </a:lvl3pPr>
      <a:lvl4pPr marL="23813" indent="-23813" algn="l" rtl="0" eaLnBrk="0" fontAlgn="base" hangingPunct="0">
        <a:spcBef>
          <a:spcPct val="0"/>
        </a:spcBef>
        <a:spcAft>
          <a:spcPct val="0"/>
        </a:spcAft>
        <a:defRPr sz="2900">
          <a:solidFill>
            <a:schemeClr val="accent1"/>
          </a:solidFill>
          <a:latin typeface="Garamond" pitchFamily="1" charset="0"/>
          <a:ea typeface="ＭＳ Ｐゴシック" pitchFamily="1" charset="-128"/>
          <a:cs typeface="ＭＳ Ｐゴシック" charset="0"/>
        </a:defRPr>
      </a:lvl4pPr>
      <a:lvl5pPr marL="23813" indent="-23813" algn="l" rtl="0" eaLnBrk="0" fontAlgn="base" hangingPunct="0">
        <a:spcBef>
          <a:spcPct val="0"/>
        </a:spcBef>
        <a:spcAft>
          <a:spcPct val="0"/>
        </a:spcAft>
        <a:defRPr sz="2900">
          <a:solidFill>
            <a:schemeClr val="accent1"/>
          </a:solidFill>
          <a:latin typeface="Garamond" pitchFamily="1" charset="0"/>
          <a:ea typeface="ＭＳ Ｐゴシック" pitchFamily="1" charset="-128"/>
          <a:cs typeface="ＭＳ Ｐゴシック" charset="0"/>
        </a:defRPr>
      </a:lvl5pPr>
      <a:lvl6pPr marL="481013" algn="l" rtl="0" eaLnBrk="1" fontAlgn="base" hangingPunct="1">
        <a:spcBef>
          <a:spcPct val="0"/>
        </a:spcBef>
        <a:spcAft>
          <a:spcPct val="0"/>
        </a:spcAft>
        <a:defRPr sz="2900">
          <a:solidFill>
            <a:schemeClr val="tx2"/>
          </a:solidFill>
          <a:latin typeface="Garamond" pitchFamily="1" charset="0"/>
          <a:ea typeface="ＭＳ Ｐゴシック" pitchFamily="1" charset="-128"/>
        </a:defRPr>
      </a:lvl6pPr>
      <a:lvl7pPr marL="938213" algn="l" rtl="0" eaLnBrk="1" fontAlgn="base" hangingPunct="1">
        <a:spcBef>
          <a:spcPct val="0"/>
        </a:spcBef>
        <a:spcAft>
          <a:spcPct val="0"/>
        </a:spcAft>
        <a:defRPr sz="2900">
          <a:solidFill>
            <a:schemeClr val="tx2"/>
          </a:solidFill>
          <a:latin typeface="Garamond" pitchFamily="1" charset="0"/>
          <a:ea typeface="ＭＳ Ｐゴシック" pitchFamily="1" charset="-128"/>
        </a:defRPr>
      </a:lvl7pPr>
      <a:lvl8pPr marL="1395413" algn="l" rtl="0" eaLnBrk="1" fontAlgn="base" hangingPunct="1">
        <a:spcBef>
          <a:spcPct val="0"/>
        </a:spcBef>
        <a:spcAft>
          <a:spcPct val="0"/>
        </a:spcAft>
        <a:defRPr sz="2900">
          <a:solidFill>
            <a:schemeClr val="tx2"/>
          </a:solidFill>
          <a:latin typeface="Garamond" pitchFamily="1" charset="0"/>
          <a:ea typeface="ＭＳ Ｐゴシック" pitchFamily="1" charset="-128"/>
        </a:defRPr>
      </a:lvl8pPr>
      <a:lvl9pPr marL="1852613" algn="l" rtl="0" eaLnBrk="1" fontAlgn="base" hangingPunct="1">
        <a:spcBef>
          <a:spcPct val="0"/>
        </a:spcBef>
        <a:spcAft>
          <a:spcPct val="0"/>
        </a:spcAft>
        <a:defRPr sz="2900">
          <a:solidFill>
            <a:schemeClr val="tx2"/>
          </a:solidFill>
          <a:latin typeface="Garamond" pitchFamily="1" charset="0"/>
          <a:ea typeface="ＭＳ Ｐゴシック" pitchFamily="1" charset="-128"/>
        </a:defRPr>
      </a:lvl9pPr>
    </p:titleStyle>
    <p:bodyStyle>
      <a:lvl1pPr marL="230188" indent="-230188" algn="l" rtl="0" eaLnBrk="0" fontAlgn="base" hangingPunct="0">
        <a:spcBef>
          <a:spcPct val="20000"/>
        </a:spcBef>
        <a:spcAft>
          <a:spcPct val="0"/>
        </a:spcAft>
        <a:buClr>
          <a:srgbClr val="333333"/>
        </a:buClr>
        <a:buFont typeface="Wingdings" pitchFamily="2" charset="2"/>
        <a:buChar char="§"/>
        <a:defRPr sz="2000">
          <a:solidFill>
            <a:srgbClr val="000000"/>
          </a:solidFill>
          <a:latin typeface="+mn-lt"/>
          <a:ea typeface="+mn-ea"/>
          <a:cs typeface="ＭＳ Ｐゴシック" charset="0"/>
        </a:defRPr>
      </a:lvl1pPr>
      <a:lvl2pPr marL="571500" indent="-227013" algn="l" rtl="0" eaLnBrk="0" fontAlgn="base" hangingPunct="0">
        <a:spcBef>
          <a:spcPct val="20000"/>
        </a:spcBef>
        <a:spcAft>
          <a:spcPct val="0"/>
        </a:spcAft>
        <a:buClr>
          <a:srgbClr val="333333"/>
        </a:buClr>
        <a:buSzPct val="90000"/>
        <a:buFont typeface="Wingdings" pitchFamily="2" charset="2"/>
        <a:buChar char="§"/>
        <a:defRPr sz="1600">
          <a:solidFill>
            <a:srgbClr val="000000"/>
          </a:solidFill>
          <a:latin typeface="+mn-lt"/>
          <a:ea typeface="+mn-ea"/>
        </a:defRPr>
      </a:lvl2pPr>
      <a:lvl3pPr marL="912813" indent="-227013" algn="l" rtl="0" eaLnBrk="0" fontAlgn="base" hangingPunct="0">
        <a:spcBef>
          <a:spcPct val="20000"/>
        </a:spcBef>
        <a:spcAft>
          <a:spcPct val="0"/>
        </a:spcAft>
        <a:buClr>
          <a:srgbClr val="333333"/>
        </a:buClr>
        <a:buSzPct val="85000"/>
        <a:buFont typeface="Wingdings" pitchFamily="2" charset="2"/>
        <a:buChar char="§"/>
        <a:defRPr sz="1200">
          <a:solidFill>
            <a:srgbClr val="000000"/>
          </a:solidFill>
          <a:latin typeface="+mn-lt"/>
          <a:ea typeface="+mn-ea"/>
        </a:defRPr>
      </a:lvl3pPr>
      <a:lvl4pPr marL="1254125" indent="-222250" algn="l" rtl="0" eaLnBrk="0" fontAlgn="base" hangingPunct="0">
        <a:spcBef>
          <a:spcPct val="20000"/>
        </a:spcBef>
        <a:spcAft>
          <a:spcPct val="0"/>
        </a:spcAft>
        <a:buClr>
          <a:srgbClr val="333333"/>
        </a:buClr>
        <a:buSzPct val="85000"/>
        <a:buFont typeface="Wingdings" pitchFamily="2" charset="2"/>
        <a:buChar char="§"/>
        <a:defRPr sz="1000">
          <a:solidFill>
            <a:srgbClr val="000000"/>
          </a:solidFill>
          <a:latin typeface="+mn-lt"/>
          <a:ea typeface="+mn-ea"/>
        </a:defRPr>
      </a:lvl4pPr>
      <a:lvl5pPr marL="1603375" indent="-230188" algn="l" rtl="0" eaLnBrk="0" fontAlgn="base" hangingPunct="0">
        <a:spcBef>
          <a:spcPct val="20000"/>
        </a:spcBef>
        <a:spcAft>
          <a:spcPct val="0"/>
        </a:spcAft>
        <a:buClr>
          <a:srgbClr val="333333"/>
        </a:buClr>
        <a:buSzPct val="85000"/>
        <a:buFont typeface="Wingdings" pitchFamily="2" charset="2"/>
        <a:buChar char="§"/>
        <a:defRPr sz="1000">
          <a:solidFill>
            <a:srgbClr val="000000"/>
          </a:solidFill>
          <a:latin typeface="+mn-lt"/>
          <a:ea typeface="+mn-ea"/>
        </a:defRPr>
      </a:lvl5pPr>
      <a:lvl6pPr marL="2060575" indent="-230188" algn="l" rtl="0" eaLnBrk="1" fontAlgn="base" hangingPunct="1">
        <a:lnSpc>
          <a:spcPct val="110000"/>
        </a:lnSpc>
        <a:spcBef>
          <a:spcPct val="20000"/>
        </a:spcBef>
        <a:spcAft>
          <a:spcPct val="0"/>
        </a:spcAft>
        <a:buClr>
          <a:srgbClr val="000000"/>
        </a:buClr>
        <a:buSzPct val="85000"/>
        <a:buFont typeface="Wingdings" pitchFamily="1" charset="2"/>
        <a:buChar char="§"/>
        <a:defRPr sz="1000">
          <a:solidFill>
            <a:srgbClr val="000000"/>
          </a:solidFill>
          <a:latin typeface="+mn-lt"/>
          <a:ea typeface="+mn-ea"/>
        </a:defRPr>
      </a:lvl6pPr>
      <a:lvl7pPr marL="2517775" indent="-230188" algn="l" rtl="0" eaLnBrk="1" fontAlgn="base" hangingPunct="1">
        <a:lnSpc>
          <a:spcPct val="110000"/>
        </a:lnSpc>
        <a:spcBef>
          <a:spcPct val="20000"/>
        </a:spcBef>
        <a:spcAft>
          <a:spcPct val="0"/>
        </a:spcAft>
        <a:buClr>
          <a:srgbClr val="000000"/>
        </a:buClr>
        <a:buSzPct val="85000"/>
        <a:buFont typeface="Wingdings" pitchFamily="1" charset="2"/>
        <a:buChar char="§"/>
        <a:defRPr sz="1000">
          <a:solidFill>
            <a:srgbClr val="000000"/>
          </a:solidFill>
          <a:latin typeface="+mn-lt"/>
          <a:ea typeface="+mn-ea"/>
        </a:defRPr>
      </a:lvl7pPr>
      <a:lvl8pPr marL="2974975" indent="-230188" algn="l" rtl="0" eaLnBrk="1" fontAlgn="base" hangingPunct="1">
        <a:lnSpc>
          <a:spcPct val="110000"/>
        </a:lnSpc>
        <a:spcBef>
          <a:spcPct val="20000"/>
        </a:spcBef>
        <a:spcAft>
          <a:spcPct val="0"/>
        </a:spcAft>
        <a:buClr>
          <a:srgbClr val="000000"/>
        </a:buClr>
        <a:buSzPct val="85000"/>
        <a:buFont typeface="Wingdings" pitchFamily="1" charset="2"/>
        <a:buChar char="§"/>
        <a:defRPr sz="1000">
          <a:solidFill>
            <a:srgbClr val="000000"/>
          </a:solidFill>
          <a:latin typeface="+mn-lt"/>
          <a:ea typeface="+mn-ea"/>
        </a:defRPr>
      </a:lvl8pPr>
      <a:lvl9pPr marL="3432175" indent="-230188" algn="l" rtl="0" eaLnBrk="1" fontAlgn="base" hangingPunct="1">
        <a:lnSpc>
          <a:spcPct val="110000"/>
        </a:lnSpc>
        <a:spcBef>
          <a:spcPct val="20000"/>
        </a:spcBef>
        <a:spcAft>
          <a:spcPct val="0"/>
        </a:spcAft>
        <a:buClr>
          <a:srgbClr val="000000"/>
        </a:buClr>
        <a:buSzPct val="85000"/>
        <a:buFont typeface="Wingdings" pitchFamily="1" charset="2"/>
        <a:buChar char="§"/>
        <a:defRPr sz="10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1027"/>
          <p:cNvSpPr>
            <a:spLocks noGrp="1" noChangeArrowheads="1"/>
          </p:cNvSpPr>
          <p:nvPr>
            <p:ph type="title"/>
          </p:nvPr>
        </p:nvSpPr>
        <p:spPr bwMode="auto">
          <a:xfrm>
            <a:off x="2273300" y="2593975"/>
            <a:ext cx="5686425"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pic>
        <p:nvPicPr>
          <p:cNvPr id="2051" name="Picture 3" descr="Full page photo.jpg"/>
          <p:cNvPicPr>
            <a:picLocks noChangeAspect="1"/>
          </p:cNvPicPr>
          <p:nvPr userDrawn="1"/>
        </p:nvPicPr>
        <p:blipFill>
          <a:blip r:embed="rId4" cstate="print"/>
          <a:srcRect/>
          <a:stretch>
            <a:fillRect/>
          </a:stretch>
        </p:blipFill>
        <p:spPr bwMode="auto">
          <a:xfrm>
            <a:off x="0" y="152400"/>
            <a:ext cx="9144000" cy="67056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78" r:id="rId1"/>
    <p:sldLayoutId id="2147484179" r:id="rId2"/>
  </p:sldLayoutIdLst>
  <p:hf hdr="0" dt="0"/>
  <p:txStyles>
    <p:titleStyle>
      <a:lvl1pPr algn="l" rtl="0" eaLnBrk="0" fontAlgn="base" hangingPunct="0">
        <a:spcBef>
          <a:spcPct val="0"/>
        </a:spcBef>
        <a:spcAft>
          <a:spcPct val="0"/>
        </a:spcAft>
        <a:defRPr sz="3200">
          <a:solidFill>
            <a:schemeClr val="accent1"/>
          </a:solidFill>
          <a:latin typeface="+mj-lt"/>
          <a:ea typeface="+mj-ea"/>
          <a:cs typeface="ＭＳ Ｐゴシック" charset="0"/>
        </a:defRPr>
      </a:lvl1pPr>
      <a:lvl2pPr algn="l" rtl="0" eaLnBrk="0" fontAlgn="base" hangingPunct="0">
        <a:spcBef>
          <a:spcPct val="0"/>
        </a:spcBef>
        <a:spcAft>
          <a:spcPct val="0"/>
        </a:spcAft>
        <a:defRPr sz="3200">
          <a:solidFill>
            <a:schemeClr val="accent1"/>
          </a:solidFill>
          <a:latin typeface="Garamond" pitchFamily="1" charset="0"/>
          <a:ea typeface="ＭＳ Ｐゴシック" pitchFamily="1" charset="-128"/>
          <a:cs typeface="ＭＳ Ｐゴシック" charset="0"/>
        </a:defRPr>
      </a:lvl2pPr>
      <a:lvl3pPr algn="l" rtl="0" eaLnBrk="0" fontAlgn="base" hangingPunct="0">
        <a:spcBef>
          <a:spcPct val="0"/>
        </a:spcBef>
        <a:spcAft>
          <a:spcPct val="0"/>
        </a:spcAft>
        <a:defRPr sz="3200">
          <a:solidFill>
            <a:schemeClr val="accent1"/>
          </a:solidFill>
          <a:latin typeface="Garamond" pitchFamily="1" charset="0"/>
          <a:ea typeface="ＭＳ Ｐゴシック" pitchFamily="1" charset="-128"/>
          <a:cs typeface="ＭＳ Ｐゴシック" charset="0"/>
        </a:defRPr>
      </a:lvl3pPr>
      <a:lvl4pPr algn="l" rtl="0" eaLnBrk="0" fontAlgn="base" hangingPunct="0">
        <a:spcBef>
          <a:spcPct val="0"/>
        </a:spcBef>
        <a:spcAft>
          <a:spcPct val="0"/>
        </a:spcAft>
        <a:defRPr sz="3200">
          <a:solidFill>
            <a:schemeClr val="accent1"/>
          </a:solidFill>
          <a:latin typeface="Garamond" pitchFamily="1" charset="0"/>
          <a:ea typeface="ＭＳ Ｐゴシック" pitchFamily="1" charset="-128"/>
          <a:cs typeface="ＭＳ Ｐゴシック" charset="0"/>
        </a:defRPr>
      </a:lvl4pPr>
      <a:lvl5pPr algn="l" rtl="0" eaLnBrk="0" fontAlgn="base" hangingPunct="0">
        <a:spcBef>
          <a:spcPct val="0"/>
        </a:spcBef>
        <a:spcAft>
          <a:spcPct val="0"/>
        </a:spcAft>
        <a:defRPr sz="3200">
          <a:solidFill>
            <a:schemeClr val="accent1"/>
          </a:solidFill>
          <a:latin typeface="Garamond" pitchFamily="1" charset="0"/>
          <a:ea typeface="ＭＳ Ｐゴシック" pitchFamily="1" charset="-128"/>
          <a:cs typeface="ＭＳ Ｐゴシック" charset="0"/>
        </a:defRPr>
      </a:lvl5pPr>
      <a:lvl6pPr marL="457200" algn="l" rtl="0" fontAlgn="base">
        <a:spcBef>
          <a:spcPct val="0"/>
        </a:spcBef>
        <a:spcAft>
          <a:spcPct val="0"/>
        </a:spcAft>
        <a:defRPr sz="3200">
          <a:solidFill>
            <a:schemeClr val="tx2"/>
          </a:solidFill>
          <a:latin typeface="Garamond" pitchFamily="1" charset="0"/>
          <a:ea typeface="ＭＳ Ｐゴシック" pitchFamily="1" charset="-128"/>
        </a:defRPr>
      </a:lvl6pPr>
      <a:lvl7pPr marL="914400" algn="l" rtl="0" fontAlgn="base">
        <a:spcBef>
          <a:spcPct val="0"/>
        </a:spcBef>
        <a:spcAft>
          <a:spcPct val="0"/>
        </a:spcAft>
        <a:defRPr sz="3200">
          <a:solidFill>
            <a:schemeClr val="tx2"/>
          </a:solidFill>
          <a:latin typeface="Garamond" pitchFamily="1" charset="0"/>
          <a:ea typeface="ＭＳ Ｐゴシック" pitchFamily="1" charset="-128"/>
        </a:defRPr>
      </a:lvl7pPr>
      <a:lvl8pPr marL="1371600" algn="l" rtl="0" fontAlgn="base">
        <a:spcBef>
          <a:spcPct val="0"/>
        </a:spcBef>
        <a:spcAft>
          <a:spcPct val="0"/>
        </a:spcAft>
        <a:defRPr sz="3200">
          <a:solidFill>
            <a:schemeClr val="tx2"/>
          </a:solidFill>
          <a:latin typeface="Garamond" pitchFamily="1" charset="0"/>
          <a:ea typeface="ＭＳ Ｐゴシック" pitchFamily="1" charset="-128"/>
        </a:defRPr>
      </a:lvl8pPr>
      <a:lvl9pPr marL="1828800" algn="l" rtl="0" fontAlgn="base">
        <a:spcBef>
          <a:spcPct val="0"/>
        </a:spcBef>
        <a:spcAft>
          <a:spcPct val="0"/>
        </a:spcAft>
        <a:defRPr sz="3200">
          <a:solidFill>
            <a:schemeClr val="tx2"/>
          </a:solidFill>
          <a:latin typeface="Garamond" pitchFamily="1" charset="0"/>
          <a:ea typeface="ＭＳ Ｐゴシック" pitchFamily="1"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085850" indent="-228600" algn="l" rtl="0" eaLnBrk="0" fontAlgn="base" hangingPunct="0">
        <a:spcBef>
          <a:spcPct val="20000"/>
        </a:spcBef>
        <a:spcAft>
          <a:spcPct val="0"/>
        </a:spcAft>
        <a:buChar char="•"/>
        <a:defRPr sz="2400">
          <a:solidFill>
            <a:schemeClr val="tx1"/>
          </a:solidFill>
          <a:latin typeface="+mn-lt"/>
          <a:ea typeface="+mn-ea"/>
        </a:defRPr>
      </a:lvl3pPr>
      <a:lvl4pPr marL="1428750" indent="-228600" algn="l" rtl="0" eaLnBrk="0" fontAlgn="base" hangingPunct="0">
        <a:spcBef>
          <a:spcPct val="20000"/>
        </a:spcBef>
        <a:spcAft>
          <a:spcPct val="0"/>
        </a:spcAft>
        <a:buChar char="–"/>
        <a:defRPr sz="2000">
          <a:solidFill>
            <a:schemeClr val="tx1"/>
          </a:solidFill>
          <a:latin typeface="+mn-lt"/>
          <a:ea typeface="+mn-ea"/>
        </a:defRPr>
      </a:lvl4pPr>
      <a:lvl5pPr marL="1771650" indent="-228600" algn="l" rtl="0" eaLnBrk="0" fontAlgn="base" hangingPunct="0">
        <a:spcBef>
          <a:spcPct val="20000"/>
        </a:spcBef>
        <a:spcAft>
          <a:spcPct val="0"/>
        </a:spcAft>
        <a:buChar char="»"/>
        <a:defRPr sz="2000">
          <a:solidFill>
            <a:schemeClr val="tx1"/>
          </a:solidFill>
          <a:latin typeface="+mn-lt"/>
          <a:ea typeface="+mn-ea"/>
        </a:defRPr>
      </a:lvl5pPr>
      <a:lvl6pPr marL="2228850" indent="-228600" algn="l" rtl="0" fontAlgn="base">
        <a:spcBef>
          <a:spcPct val="20000"/>
        </a:spcBef>
        <a:spcAft>
          <a:spcPct val="0"/>
        </a:spcAft>
        <a:buChar char="»"/>
        <a:defRPr sz="2000">
          <a:solidFill>
            <a:schemeClr val="tx1"/>
          </a:solidFill>
          <a:latin typeface="+mn-lt"/>
          <a:ea typeface="+mn-ea"/>
        </a:defRPr>
      </a:lvl6pPr>
      <a:lvl7pPr marL="2686050" indent="-228600" algn="l" rtl="0" fontAlgn="base">
        <a:spcBef>
          <a:spcPct val="20000"/>
        </a:spcBef>
        <a:spcAft>
          <a:spcPct val="0"/>
        </a:spcAft>
        <a:buChar char="»"/>
        <a:defRPr sz="2000">
          <a:solidFill>
            <a:schemeClr val="tx1"/>
          </a:solidFill>
          <a:latin typeface="+mn-lt"/>
          <a:ea typeface="+mn-ea"/>
        </a:defRPr>
      </a:lvl7pPr>
      <a:lvl8pPr marL="3143250" indent="-228600" algn="l" rtl="0" fontAlgn="base">
        <a:spcBef>
          <a:spcPct val="20000"/>
        </a:spcBef>
        <a:spcAft>
          <a:spcPct val="0"/>
        </a:spcAft>
        <a:buChar char="»"/>
        <a:defRPr sz="2000">
          <a:solidFill>
            <a:schemeClr val="tx1"/>
          </a:solidFill>
          <a:latin typeface="+mn-lt"/>
          <a:ea typeface="+mn-ea"/>
        </a:defRPr>
      </a:lvl8pPr>
      <a:lvl9pPr marL="360045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3"/>
          <p:cNvSpPr>
            <a:spLocks noGrp="1" noChangeArrowheads="1"/>
          </p:cNvSpPr>
          <p:nvPr>
            <p:ph type="title"/>
          </p:nvPr>
        </p:nvSpPr>
        <p:spPr bwMode="auto">
          <a:xfrm>
            <a:off x="1182688" y="2503488"/>
            <a:ext cx="6357937" cy="1143000"/>
          </a:xfrm>
          <a:prstGeom prst="rect">
            <a:avLst/>
          </a:prstGeom>
          <a:noFill/>
          <a:ln w="9525">
            <a:noFill/>
            <a:miter lim="800000"/>
            <a:headEnd/>
            <a:tailEnd/>
          </a:ln>
        </p:spPr>
        <p:txBody>
          <a:bodyPr vert="horz" wrap="none" lIns="91440" tIns="45720" rIns="91440" bIns="45720" numCol="1" anchor="ctr" anchorCtr="0" compatLnSpc="1">
            <a:prstTxWarp prst="textNoShape">
              <a:avLst/>
            </a:prstTxWarp>
          </a:bodyPr>
          <a:lstStyle/>
          <a:p>
            <a:pPr lvl="0"/>
            <a:r>
              <a:rPr lang="en-US" altLang="en-US" smtClean="0"/>
              <a:t>Click to edit Master title style</a:t>
            </a:r>
          </a:p>
        </p:txBody>
      </p:sp>
      <p:pic>
        <p:nvPicPr>
          <p:cNvPr id="3075" name="Picture 22" descr="KNNPptTitlePgV2"/>
          <p:cNvPicPr>
            <a:picLocks noChangeAspect="1" noChangeArrowheads="1"/>
          </p:cNvPicPr>
          <p:nvPr/>
        </p:nvPicPr>
        <p:blipFill>
          <a:blip r:embed="rId10" cstate="print"/>
          <a:srcRect/>
          <a:stretch>
            <a:fillRect/>
          </a:stretch>
        </p:blipFill>
        <p:spPr bwMode="auto">
          <a:xfrm>
            <a:off x="3175" y="-17463"/>
            <a:ext cx="9137650" cy="6892926"/>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82" r:id="rId1"/>
    <p:sldLayoutId id="2147484183" r:id="rId2"/>
    <p:sldLayoutId id="2147484184" r:id="rId3"/>
    <p:sldLayoutId id="2147484185" r:id="rId4"/>
    <p:sldLayoutId id="2147484186" r:id="rId5"/>
    <p:sldLayoutId id="2147484187" r:id="rId6"/>
    <p:sldLayoutId id="2147484188" r:id="rId7"/>
    <p:sldLayoutId id="2147484189" r:id="rId8"/>
  </p:sldLayoutIdLst>
  <p:hf hdr="0" dt="0"/>
  <p:txStyles>
    <p:titleStyle>
      <a:lvl1pPr algn="l" rtl="0" eaLnBrk="0" fontAlgn="base" hangingPunct="0">
        <a:spcBef>
          <a:spcPct val="0"/>
        </a:spcBef>
        <a:spcAft>
          <a:spcPct val="0"/>
        </a:spcAft>
        <a:defRPr sz="3200">
          <a:solidFill>
            <a:srgbClr val="1665A0"/>
          </a:solidFill>
          <a:latin typeface="+mj-lt"/>
          <a:ea typeface="+mj-ea"/>
          <a:cs typeface="ＭＳ Ｐゴシック" charset="0"/>
        </a:defRPr>
      </a:lvl1pPr>
      <a:lvl2pPr algn="l" rtl="0" eaLnBrk="0" fontAlgn="base" hangingPunct="0">
        <a:spcBef>
          <a:spcPct val="0"/>
        </a:spcBef>
        <a:spcAft>
          <a:spcPct val="0"/>
        </a:spcAft>
        <a:defRPr sz="3200">
          <a:solidFill>
            <a:srgbClr val="1665A0"/>
          </a:solidFill>
          <a:latin typeface="Garamond" pitchFamily="1" charset="0"/>
          <a:ea typeface="ＭＳ Ｐゴシック" pitchFamily="1" charset="-128"/>
          <a:cs typeface="ＭＳ Ｐゴシック" charset="0"/>
        </a:defRPr>
      </a:lvl2pPr>
      <a:lvl3pPr algn="l" rtl="0" eaLnBrk="0" fontAlgn="base" hangingPunct="0">
        <a:spcBef>
          <a:spcPct val="0"/>
        </a:spcBef>
        <a:spcAft>
          <a:spcPct val="0"/>
        </a:spcAft>
        <a:defRPr sz="3200">
          <a:solidFill>
            <a:srgbClr val="1665A0"/>
          </a:solidFill>
          <a:latin typeface="Garamond" pitchFamily="1" charset="0"/>
          <a:ea typeface="ＭＳ Ｐゴシック" pitchFamily="1" charset="-128"/>
          <a:cs typeface="ＭＳ Ｐゴシック" charset="0"/>
        </a:defRPr>
      </a:lvl3pPr>
      <a:lvl4pPr algn="l" rtl="0" eaLnBrk="0" fontAlgn="base" hangingPunct="0">
        <a:spcBef>
          <a:spcPct val="0"/>
        </a:spcBef>
        <a:spcAft>
          <a:spcPct val="0"/>
        </a:spcAft>
        <a:defRPr sz="3200">
          <a:solidFill>
            <a:srgbClr val="1665A0"/>
          </a:solidFill>
          <a:latin typeface="Garamond" pitchFamily="1" charset="0"/>
          <a:ea typeface="ＭＳ Ｐゴシック" pitchFamily="1" charset="-128"/>
          <a:cs typeface="ＭＳ Ｐゴシック" charset="0"/>
        </a:defRPr>
      </a:lvl4pPr>
      <a:lvl5pPr algn="l" rtl="0" eaLnBrk="0" fontAlgn="base" hangingPunct="0">
        <a:spcBef>
          <a:spcPct val="0"/>
        </a:spcBef>
        <a:spcAft>
          <a:spcPct val="0"/>
        </a:spcAft>
        <a:defRPr sz="3200">
          <a:solidFill>
            <a:srgbClr val="1665A0"/>
          </a:solidFill>
          <a:latin typeface="Garamond" pitchFamily="1" charset="0"/>
          <a:ea typeface="ＭＳ Ｐゴシック" pitchFamily="1" charset="-128"/>
          <a:cs typeface="ＭＳ Ｐゴシック" charset="0"/>
        </a:defRPr>
      </a:lvl5pPr>
      <a:lvl6pPr marL="457200" algn="l" rtl="0" fontAlgn="base">
        <a:spcBef>
          <a:spcPct val="0"/>
        </a:spcBef>
        <a:spcAft>
          <a:spcPct val="0"/>
        </a:spcAft>
        <a:defRPr sz="3200">
          <a:solidFill>
            <a:srgbClr val="1665A0"/>
          </a:solidFill>
          <a:latin typeface="Garamond" pitchFamily="1" charset="0"/>
          <a:ea typeface="ＭＳ Ｐゴシック" pitchFamily="1" charset="-128"/>
        </a:defRPr>
      </a:lvl6pPr>
      <a:lvl7pPr marL="914400" algn="l" rtl="0" fontAlgn="base">
        <a:spcBef>
          <a:spcPct val="0"/>
        </a:spcBef>
        <a:spcAft>
          <a:spcPct val="0"/>
        </a:spcAft>
        <a:defRPr sz="3200">
          <a:solidFill>
            <a:srgbClr val="1665A0"/>
          </a:solidFill>
          <a:latin typeface="Garamond" pitchFamily="1" charset="0"/>
          <a:ea typeface="ＭＳ Ｐゴシック" pitchFamily="1" charset="-128"/>
        </a:defRPr>
      </a:lvl7pPr>
      <a:lvl8pPr marL="1371600" algn="l" rtl="0" fontAlgn="base">
        <a:spcBef>
          <a:spcPct val="0"/>
        </a:spcBef>
        <a:spcAft>
          <a:spcPct val="0"/>
        </a:spcAft>
        <a:defRPr sz="3200">
          <a:solidFill>
            <a:srgbClr val="1665A0"/>
          </a:solidFill>
          <a:latin typeface="Garamond" pitchFamily="1" charset="0"/>
          <a:ea typeface="ＭＳ Ｐゴシック" pitchFamily="1" charset="-128"/>
        </a:defRPr>
      </a:lvl8pPr>
      <a:lvl9pPr marL="1828800" algn="l" rtl="0" fontAlgn="base">
        <a:spcBef>
          <a:spcPct val="0"/>
        </a:spcBef>
        <a:spcAft>
          <a:spcPct val="0"/>
        </a:spcAft>
        <a:defRPr sz="3200">
          <a:solidFill>
            <a:srgbClr val="1665A0"/>
          </a:solidFill>
          <a:latin typeface="Garamond" pitchFamily="1" charset="0"/>
          <a:ea typeface="ＭＳ Ｐゴシック" pitchFamily="1"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838200" y="1776413"/>
            <a:ext cx="6064250" cy="1804987"/>
          </a:xfrm>
        </p:spPr>
        <p:txBody>
          <a:bodyPr/>
          <a:lstStyle/>
          <a:p>
            <a:pPr eaLnBrk="1" hangingPunct="1">
              <a:lnSpc>
                <a:spcPct val="90000"/>
              </a:lnSpc>
            </a:pPr>
            <a:r>
              <a:rPr lang="en-US" altLang="en-US" sz="4400" dirty="0" smtClean="0"/>
              <a:t>West Contra Costa USD</a:t>
            </a:r>
          </a:p>
        </p:txBody>
      </p:sp>
      <p:sp>
        <p:nvSpPr>
          <p:cNvPr id="7171" name="Rectangle 5"/>
          <p:cNvSpPr>
            <a:spLocks noChangeArrowheads="1"/>
          </p:cNvSpPr>
          <p:nvPr/>
        </p:nvSpPr>
        <p:spPr bwMode="auto">
          <a:xfrm>
            <a:off x="914400" y="2971800"/>
            <a:ext cx="7696200" cy="1717393"/>
          </a:xfrm>
          <a:prstGeom prst="rect">
            <a:avLst/>
          </a:prstGeom>
          <a:noFill/>
          <a:ln w="9525">
            <a:noFill/>
            <a:miter lim="800000"/>
            <a:headEnd/>
            <a:tailEnd/>
          </a:ln>
        </p:spPr>
        <p:txBody>
          <a:bodyPr>
            <a:spAutoFit/>
          </a:bodyPr>
          <a:lstStyle/>
          <a:p>
            <a:pPr algn="l"/>
            <a:r>
              <a:rPr lang="en-US" altLang="en-US" dirty="0" smtClean="0">
                <a:solidFill>
                  <a:srgbClr val="131313"/>
                </a:solidFill>
                <a:latin typeface="Garamond" pitchFamily="18" charset="0"/>
              </a:rPr>
              <a:t>2014-15 Tax Rate Resolution</a:t>
            </a:r>
            <a:endParaRPr lang="en-US" altLang="en-US" dirty="0">
              <a:solidFill>
                <a:srgbClr val="131313"/>
              </a:solidFill>
              <a:latin typeface="Garamond" pitchFamily="18" charset="0"/>
            </a:endParaRPr>
          </a:p>
          <a:p>
            <a:pPr algn="l"/>
            <a:endParaRPr lang="en-US" altLang="en-US" dirty="0">
              <a:solidFill>
                <a:srgbClr val="131313"/>
              </a:solidFill>
              <a:latin typeface="Garamond" pitchFamily="18" charset="0"/>
            </a:endParaRPr>
          </a:p>
          <a:p>
            <a:pPr algn="l"/>
            <a:endParaRPr lang="en-US" altLang="en-US" sz="1800" dirty="0" smtClean="0">
              <a:solidFill>
                <a:srgbClr val="131313"/>
              </a:solidFill>
              <a:latin typeface="Garamond" pitchFamily="18" charset="0"/>
            </a:endParaRPr>
          </a:p>
          <a:p>
            <a:pPr algn="l"/>
            <a:r>
              <a:rPr lang="en-US" altLang="en-US" sz="1800" dirty="0" smtClean="0">
                <a:solidFill>
                  <a:srgbClr val="131313"/>
                </a:solidFill>
                <a:latin typeface="Garamond" pitchFamily="18" charset="0"/>
              </a:rPr>
              <a:t>Presentation </a:t>
            </a:r>
            <a:r>
              <a:rPr lang="en-US" altLang="en-US" sz="1800" dirty="0">
                <a:solidFill>
                  <a:srgbClr val="131313"/>
                </a:solidFill>
                <a:latin typeface="Garamond" pitchFamily="18" charset="0"/>
              </a:rPr>
              <a:t>to the </a:t>
            </a:r>
            <a:r>
              <a:rPr lang="en-US" altLang="en-US" sz="1800" dirty="0" smtClean="0">
                <a:solidFill>
                  <a:srgbClr val="131313"/>
                </a:solidFill>
                <a:latin typeface="Garamond" pitchFamily="18" charset="0"/>
              </a:rPr>
              <a:t>Board of Education</a:t>
            </a:r>
            <a:endParaRPr lang="en-US" altLang="en-US" sz="1800" dirty="0">
              <a:solidFill>
                <a:srgbClr val="131313"/>
              </a:solidFill>
              <a:latin typeface="Garamond" pitchFamily="18" charset="0"/>
            </a:endParaRPr>
          </a:p>
          <a:p>
            <a:pPr algn="l">
              <a:lnSpc>
                <a:spcPct val="120000"/>
              </a:lnSpc>
            </a:pPr>
            <a:r>
              <a:rPr lang="en-US" altLang="en-US" sz="1800" dirty="0" smtClean="0">
                <a:solidFill>
                  <a:srgbClr val="131313"/>
                </a:solidFill>
                <a:latin typeface="Garamond" pitchFamily="18" charset="0"/>
              </a:rPr>
              <a:t>August 13, </a:t>
            </a:r>
            <a:r>
              <a:rPr lang="en-US" altLang="en-US" sz="1800" dirty="0">
                <a:solidFill>
                  <a:srgbClr val="131313"/>
                </a:solidFill>
                <a:latin typeface="Garamond" pitchFamily="18" charset="0"/>
              </a:rPr>
              <a:t>2014</a:t>
            </a:r>
            <a:endParaRPr lang="en-US" altLang="en-US" sz="1800" dirty="0">
              <a:solidFill>
                <a:srgbClr val="1665A0"/>
              </a:solidFill>
              <a:latin typeface="Garamond" pitchFamily="18" charset="0"/>
            </a:endParaRPr>
          </a:p>
        </p:txBody>
      </p:sp>
      <p:pic>
        <p:nvPicPr>
          <p:cNvPr id="7172" name="Picture 5" descr="I:\Marketing\Logos_&amp;_Seals\wccusd.jpg"/>
          <p:cNvPicPr>
            <a:picLocks noChangeAspect="1" noChangeArrowheads="1"/>
          </p:cNvPicPr>
          <p:nvPr/>
        </p:nvPicPr>
        <p:blipFill>
          <a:blip r:embed="rId3" cstate="print"/>
          <a:srcRect/>
          <a:stretch>
            <a:fillRect/>
          </a:stretch>
        </p:blipFill>
        <p:spPr bwMode="auto">
          <a:xfrm>
            <a:off x="914400" y="1484313"/>
            <a:ext cx="838200" cy="838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6"/>
          <p:cNvSpPr>
            <a:spLocks noGrp="1"/>
          </p:cNvSpPr>
          <p:nvPr>
            <p:ph type="title"/>
          </p:nvPr>
        </p:nvSpPr>
        <p:spPr/>
        <p:txBody>
          <a:bodyPr/>
          <a:lstStyle/>
          <a:p>
            <a:r>
              <a:rPr lang="en-US" smtClean="0"/>
              <a:t>Tonight’s Resolution</a:t>
            </a:r>
          </a:p>
        </p:txBody>
      </p:sp>
      <p:sp>
        <p:nvSpPr>
          <p:cNvPr id="4" name="Footer Placeholder 3"/>
          <p:cNvSpPr>
            <a:spLocks noGrp="1"/>
          </p:cNvSpPr>
          <p:nvPr>
            <p:ph type="ftr" sz="quarter" idx="10"/>
          </p:nvPr>
        </p:nvSpPr>
        <p:spPr/>
        <p:txBody>
          <a:bodyPr/>
          <a:lstStyle/>
          <a:p>
            <a:pPr>
              <a:defRPr/>
            </a:pPr>
            <a:r>
              <a:rPr lang="en-US"/>
              <a:t>Presentation to the West Contra Costa Unified School District Board of Education    |    page  </a:t>
            </a:r>
          </a:p>
        </p:txBody>
      </p:sp>
      <p:sp>
        <p:nvSpPr>
          <p:cNvPr id="5" name="Slide Number Placeholder 4"/>
          <p:cNvSpPr>
            <a:spLocks noGrp="1"/>
          </p:cNvSpPr>
          <p:nvPr>
            <p:ph type="sldNum" sz="quarter" idx="11"/>
          </p:nvPr>
        </p:nvSpPr>
        <p:spPr/>
        <p:txBody>
          <a:bodyPr/>
          <a:lstStyle/>
          <a:p>
            <a:pPr>
              <a:defRPr/>
            </a:pPr>
            <a:fld id="{B4C2D53D-0803-4E82-A857-A07735435912}" type="slidenum">
              <a:rPr lang="en-US" smtClean="0"/>
              <a:pPr>
                <a:defRPr/>
              </a:pPr>
              <a:t>1</a:t>
            </a:fld>
            <a:endParaRPr lang="en-US" dirty="0"/>
          </a:p>
        </p:txBody>
      </p:sp>
      <p:sp>
        <p:nvSpPr>
          <p:cNvPr id="6149" name="Content Placeholder 5"/>
          <p:cNvSpPr>
            <a:spLocks noGrp="1"/>
          </p:cNvSpPr>
          <p:nvPr>
            <p:ph idx="1"/>
          </p:nvPr>
        </p:nvSpPr>
        <p:spPr>
          <a:xfrm>
            <a:off x="762000" y="1295400"/>
            <a:ext cx="7620000" cy="4267200"/>
          </a:xfrm>
        </p:spPr>
        <p:txBody>
          <a:bodyPr/>
          <a:lstStyle/>
          <a:p>
            <a:r>
              <a:rPr lang="en-US" dirty="0" smtClean="0"/>
              <a:t>Tonight’s resolution expresses the District’s desire to have the County levy bond tax rates at the target maximum levels with regard to five of the six bond measures under which the District has bonds outstanding.</a:t>
            </a:r>
          </a:p>
          <a:p>
            <a:pPr lvl="1"/>
            <a:r>
              <a:rPr lang="en-US" dirty="0" smtClean="0"/>
              <a:t>The District has been pro-active in establishing tax rates with regard to its outstanding general obligation bonds since tax year 2010-11.</a:t>
            </a:r>
          </a:p>
          <a:p>
            <a:pPr lvl="1"/>
            <a:r>
              <a:rPr lang="en-US" dirty="0" smtClean="0"/>
              <a:t>The program began when the District became concerned that unanticipated decreases in the District’s tax base threatened its ability to maintain tax rates at targeted levels on existing and current bond programs.</a:t>
            </a:r>
          </a:p>
          <a:p>
            <a:pPr lvl="1"/>
            <a:r>
              <a:rPr lang="en-US" dirty="0" smtClean="0"/>
              <a:t>The program has been effective both in terms of achieving the desired results, but in terms of increasing awareness and communication around an issue of concern for the District.</a:t>
            </a:r>
          </a:p>
          <a:p>
            <a:pPr lvl="1"/>
            <a:r>
              <a:rPr lang="en-US" dirty="0" smtClean="0"/>
              <a:t>The Board approved a similar resolution last year.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dirty="0" smtClean="0"/>
              <a:t>Summary of Request</a:t>
            </a:r>
          </a:p>
        </p:txBody>
      </p:sp>
      <p:sp>
        <p:nvSpPr>
          <p:cNvPr id="7171" name="Content Placeholder 2"/>
          <p:cNvSpPr>
            <a:spLocks noGrp="1"/>
          </p:cNvSpPr>
          <p:nvPr>
            <p:ph idx="1"/>
          </p:nvPr>
        </p:nvSpPr>
        <p:spPr>
          <a:xfrm>
            <a:off x="762000" y="1295400"/>
            <a:ext cx="7620000" cy="1143000"/>
          </a:xfrm>
        </p:spPr>
        <p:txBody>
          <a:bodyPr/>
          <a:lstStyle/>
          <a:p>
            <a:r>
              <a:rPr lang="en-US" dirty="0" smtClean="0"/>
              <a:t>The District is requesting that the County establish tax rates at the following rates for tax year 2014-15.</a:t>
            </a:r>
          </a:p>
          <a:p>
            <a:endParaRPr lang="en-US" dirty="0" smtClean="0"/>
          </a:p>
        </p:txBody>
      </p:sp>
      <p:sp>
        <p:nvSpPr>
          <p:cNvPr id="4" name="Footer Placeholder 3"/>
          <p:cNvSpPr>
            <a:spLocks noGrp="1"/>
          </p:cNvSpPr>
          <p:nvPr>
            <p:ph type="ftr" sz="quarter" idx="10"/>
          </p:nvPr>
        </p:nvSpPr>
        <p:spPr/>
        <p:txBody>
          <a:bodyPr/>
          <a:lstStyle/>
          <a:p>
            <a:pPr>
              <a:defRPr/>
            </a:pPr>
            <a:r>
              <a:rPr lang="en-US" smtClean="0"/>
              <a:t>Presentation to the West Contra Costa Unified School District Board of Education    |    page  </a:t>
            </a:r>
            <a:endParaRPr lang="en-US"/>
          </a:p>
        </p:txBody>
      </p:sp>
      <p:sp>
        <p:nvSpPr>
          <p:cNvPr id="5" name="Slide Number Placeholder 4"/>
          <p:cNvSpPr>
            <a:spLocks noGrp="1"/>
          </p:cNvSpPr>
          <p:nvPr>
            <p:ph type="sldNum" sz="quarter" idx="11"/>
          </p:nvPr>
        </p:nvSpPr>
        <p:spPr/>
        <p:txBody>
          <a:bodyPr/>
          <a:lstStyle/>
          <a:p>
            <a:pPr>
              <a:defRPr/>
            </a:pPr>
            <a:fld id="{C42949FF-6ABB-45C2-847A-DCDA79016709}" type="slidenum">
              <a:rPr lang="en-US" smtClean="0"/>
              <a:pPr>
                <a:defRPr/>
              </a:pPr>
              <a:t>2</a:t>
            </a:fld>
            <a:endParaRPr lang="en-US" dirty="0"/>
          </a:p>
        </p:txBody>
      </p:sp>
      <p:sp>
        <p:nvSpPr>
          <p:cNvPr id="7175" name="Rectangle 6"/>
          <p:cNvSpPr>
            <a:spLocks noChangeArrowheads="1"/>
          </p:cNvSpPr>
          <p:nvPr/>
        </p:nvSpPr>
        <p:spPr bwMode="auto">
          <a:xfrm>
            <a:off x="2667000" y="5562600"/>
            <a:ext cx="4191000" cy="400050"/>
          </a:xfrm>
          <a:prstGeom prst="rect">
            <a:avLst/>
          </a:prstGeom>
          <a:noFill/>
          <a:ln w="9525">
            <a:noFill/>
            <a:miter lim="800000"/>
            <a:headEnd/>
            <a:tailEnd/>
          </a:ln>
        </p:spPr>
        <p:txBody>
          <a:bodyPr wrap="square">
            <a:spAutoFit/>
          </a:bodyPr>
          <a:lstStyle/>
          <a:p>
            <a:pPr algn="l">
              <a:tabLst>
                <a:tab pos="457200" algn="l"/>
              </a:tabLst>
            </a:pPr>
            <a:r>
              <a:rPr lang="en-US" sz="1000" dirty="0"/>
              <a:t>Note: 	All elections shown except for 1998 Measure E and 2000 Measure M </a:t>
            </a:r>
            <a:r>
              <a:rPr lang="en-US" sz="1000" dirty="0" smtClean="0"/>
              <a:t>were </a:t>
            </a:r>
            <a:r>
              <a:rPr lang="en-US" sz="1000" dirty="0"/>
              <a:t>held under Proposition 39.</a:t>
            </a:r>
          </a:p>
        </p:txBody>
      </p:sp>
      <p:grpSp>
        <p:nvGrpSpPr>
          <p:cNvPr id="1028" name="Group 4"/>
          <p:cNvGrpSpPr>
            <a:grpSpLocks noChangeAspect="1"/>
          </p:cNvGrpSpPr>
          <p:nvPr/>
        </p:nvGrpSpPr>
        <p:grpSpPr bwMode="auto">
          <a:xfrm>
            <a:off x="2889250" y="2343150"/>
            <a:ext cx="3373438" cy="3143251"/>
            <a:chOff x="1820" y="1764"/>
            <a:chExt cx="2125" cy="1980"/>
          </a:xfrm>
        </p:grpSpPr>
        <p:sp>
          <p:nvSpPr>
            <p:cNvPr id="1027" name="AutoShape 3"/>
            <p:cNvSpPr>
              <a:spLocks noChangeAspect="1" noChangeArrowheads="1" noTextEdit="1"/>
            </p:cNvSpPr>
            <p:nvPr/>
          </p:nvSpPr>
          <p:spPr bwMode="auto">
            <a:xfrm>
              <a:off x="1820" y="1764"/>
              <a:ext cx="2120" cy="19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29" name="Rectangle 5"/>
            <p:cNvSpPr>
              <a:spLocks noChangeArrowheads="1"/>
            </p:cNvSpPr>
            <p:nvPr/>
          </p:nvSpPr>
          <p:spPr bwMode="auto">
            <a:xfrm>
              <a:off x="1820" y="1764"/>
              <a:ext cx="2120" cy="427"/>
            </a:xfrm>
            <a:prstGeom prst="rect">
              <a:avLst/>
            </a:prstGeom>
            <a:solidFill>
              <a:srgbClr val="1665A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0" name="Rectangle 6"/>
            <p:cNvSpPr>
              <a:spLocks noChangeArrowheads="1"/>
            </p:cNvSpPr>
            <p:nvPr/>
          </p:nvSpPr>
          <p:spPr bwMode="auto">
            <a:xfrm>
              <a:off x="1820" y="2186"/>
              <a:ext cx="2120" cy="1553"/>
            </a:xfrm>
            <a:prstGeom prst="rect">
              <a:avLst/>
            </a:prstGeom>
            <a:solidFill>
              <a:srgbClr val="E1E7F1"/>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1" name="Rectangle 7"/>
            <p:cNvSpPr>
              <a:spLocks noChangeArrowheads="1"/>
            </p:cNvSpPr>
            <p:nvPr/>
          </p:nvSpPr>
          <p:spPr bwMode="auto">
            <a:xfrm>
              <a:off x="2793" y="1838"/>
              <a:ext cx="452" cy="13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FFFFFF"/>
                  </a:solidFill>
                  <a:effectLst/>
                  <a:latin typeface="Calibri" pitchFamily="34" charset="0"/>
                  <a:cs typeface="Arial" pitchFamily="34" charset="0"/>
                </a:rPr>
                <a:t>Maximum</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2" name="Rectangle 8"/>
            <p:cNvSpPr>
              <a:spLocks noChangeArrowheads="1"/>
            </p:cNvSpPr>
            <p:nvPr/>
          </p:nvSpPr>
          <p:spPr bwMode="auto">
            <a:xfrm>
              <a:off x="3295" y="1838"/>
              <a:ext cx="640" cy="13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FFFFFF"/>
                  </a:solidFill>
                  <a:effectLst/>
                  <a:latin typeface="Calibri" pitchFamily="34" charset="0"/>
                  <a:cs typeface="Arial" pitchFamily="34" charset="0"/>
                </a:rPr>
                <a:t>Recommended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3" name="Rectangle 9"/>
            <p:cNvSpPr>
              <a:spLocks noChangeArrowheads="1"/>
            </p:cNvSpPr>
            <p:nvPr/>
          </p:nvSpPr>
          <p:spPr bwMode="auto">
            <a:xfrm>
              <a:off x="2828" y="1958"/>
              <a:ext cx="387" cy="13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FFFFFF"/>
                  </a:solidFill>
                  <a:effectLst/>
                  <a:latin typeface="Calibri" pitchFamily="34" charset="0"/>
                  <a:cs typeface="Arial" pitchFamily="34" charset="0"/>
                </a:rPr>
                <a:t>Tax Rate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4" name="Rectangle 10"/>
            <p:cNvSpPr>
              <a:spLocks noChangeArrowheads="1"/>
            </p:cNvSpPr>
            <p:nvPr/>
          </p:nvSpPr>
          <p:spPr bwMode="auto">
            <a:xfrm>
              <a:off x="3359" y="1958"/>
              <a:ext cx="448" cy="10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FFFFFF"/>
                  </a:solidFill>
                  <a:effectLst/>
                  <a:latin typeface="Calibri" pitchFamily="34" charset="0"/>
                  <a:cs typeface="Arial" pitchFamily="34" charset="0"/>
                </a:rPr>
                <a:t>2014-15 Tax</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5" name="Rectangle 11"/>
            <p:cNvSpPr>
              <a:spLocks noChangeArrowheads="1"/>
            </p:cNvSpPr>
            <p:nvPr/>
          </p:nvSpPr>
          <p:spPr bwMode="auto">
            <a:xfrm>
              <a:off x="1899" y="2077"/>
              <a:ext cx="397" cy="13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FFFFFF"/>
                  </a:solidFill>
                  <a:effectLst/>
                  <a:latin typeface="Calibri" pitchFamily="34" charset="0"/>
                  <a:cs typeface="Arial" pitchFamily="34" charset="0"/>
                </a:rPr>
                <a:t>Measure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6" name="Rectangle 12"/>
            <p:cNvSpPr>
              <a:spLocks noChangeArrowheads="1"/>
            </p:cNvSpPr>
            <p:nvPr/>
          </p:nvSpPr>
          <p:spPr bwMode="auto">
            <a:xfrm>
              <a:off x="2868" y="2077"/>
              <a:ext cx="303" cy="13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FFFFFF"/>
                  </a:solidFill>
                  <a:effectLst/>
                  <a:latin typeface="Calibri" pitchFamily="34" charset="0"/>
                  <a:cs typeface="Arial" pitchFamily="34" charset="0"/>
                </a:rPr>
                <a:t>Target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7" name="Rectangle 13"/>
            <p:cNvSpPr>
              <a:spLocks noChangeArrowheads="1"/>
            </p:cNvSpPr>
            <p:nvPr/>
          </p:nvSpPr>
          <p:spPr bwMode="auto">
            <a:xfrm>
              <a:off x="3334" y="2077"/>
              <a:ext cx="571" cy="13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FFFFFF"/>
                  </a:solidFill>
                  <a:effectLst/>
                  <a:latin typeface="Calibri" pitchFamily="34" charset="0"/>
                  <a:cs typeface="Arial" pitchFamily="34" charset="0"/>
                </a:rPr>
                <a:t>Rate Request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8" name="Rectangle 14"/>
            <p:cNvSpPr>
              <a:spLocks noChangeArrowheads="1"/>
            </p:cNvSpPr>
            <p:nvPr/>
          </p:nvSpPr>
          <p:spPr bwMode="auto">
            <a:xfrm>
              <a:off x="1899" y="2315"/>
              <a:ext cx="670" cy="13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pitchFamily="34" charset="0"/>
                </a:rPr>
                <a:t>1998 Measure 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9" name="Rectangle 15"/>
            <p:cNvSpPr>
              <a:spLocks noChangeArrowheads="1"/>
            </p:cNvSpPr>
            <p:nvPr/>
          </p:nvSpPr>
          <p:spPr bwMode="auto">
            <a:xfrm>
              <a:off x="2977" y="2315"/>
              <a:ext cx="268" cy="13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pitchFamily="34" charset="0"/>
                </a:rPr>
                <a:t>26.40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0" name="Rectangle 16"/>
            <p:cNvSpPr>
              <a:spLocks noChangeArrowheads="1"/>
            </p:cNvSpPr>
            <p:nvPr/>
          </p:nvSpPr>
          <p:spPr bwMode="auto">
            <a:xfrm>
              <a:off x="3692" y="2315"/>
              <a:ext cx="164" cy="13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pitchFamily="34" charset="0"/>
                </a:rPr>
                <a:t>NA</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1" name="Rectangle 17"/>
            <p:cNvSpPr>
              <a:spLocks noChangeArrowheads="1"/>
            </p:cNvSpPr>
            <p:nvPr/>
          </p:nvSpPr>
          <p:spPr bwMode="auto">
            <a:xfrm>
              <a:off x="1899" y="2553"/>
              <a:ext cx="705" cy="13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pitchFamily="34" charset="0"/>
                </a:rPr>
                <a:t>2000 Measure M</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2" name="Rectangle 18"/>
            <p:cNvSpPr>
              <a:spLocks noChangeArrowheads="1"/>
            </p:cNvSpPr>
            <p:nvPr/>
          </p:nvSpPr>
          <p:spPr bwMode="auto">
            <a:xfrm>
              <a:off x="2977" y="2553"/>
              <a:ext cx="268" cy="13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pitchFamily="34" charset="0"/>
                </a:rPr>
                <a:t>55.60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3" name="Rectangle 19"/>
            <p:cNvSpPr>
              <a:spLocks noChangeArrowheads="1"/>
            </p:cNvSpPr>
            <p:nvPr/>
          </p:nvSpPr>
          <p:spPr bwMode="auto">
            <a:xfrm>
              <a:off x="3573" y="2553"/>
              <a:ext cx="268" cy="13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pitchFamily="34" charset="0"/>
                </a:rPr>
                <a:t>55.60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4" name="Rectangle 20"/>
            <p:cNvSpPr>
              <a:spLocks noChangeArrowheads="1"/>
            </p:cNvSpPr>
            <p:nvPr/>
          </p:nvSpPr>
          <p:spPr bwMode="auto">
            <a:xfrm>
              <a:off x="1899" y="2791"/>
              <a:ext cx="680" cy="13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pitchFamily="34" charset="0"/>
                </a:rPr>
                <a:t>2002 Measure 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5" name="Rectangle 21"/>
            <p:cNvSpPr>
              <a:spLocks noChangeArrowheads="1"/>
            </p:cNvSpPr>
            <p:nvPr/>
          </p:nvSpPr>
          <p:spPr bwMode="auto">
            <a:xfrm>
              <a:off x="2977" y="2791"/>
              <a:ext cx="268" cy="13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pitchFamily="34" charset="0"/>
                </a:rPr>
                <a:t>60.00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6" name="Rectangle 22"/>
            <p:cNvSpPr>
              <a:spLocks noChangeArrowheads="1"/>
            </p:cNvSpPr>
            <p:nvPr/>
          </p:nvSpPr>
          <p:spPr bwMode="auto">
            <a:xfrm>
              <a:off x="3573" y="2791"/>
              <a:ext cx="268" cy="13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pitchFamily="34" charset="0"/>
                </a:rPr>
                <a:t>60.00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7" name="Rectangle 23"/>
            <p:cNvSpPr>
              <a:spLocks noChangeArrowheads="1"/>
            </p:cNvSpPr>
            <p:nvPr/>
          </p:nvSpPr>
          <p:spPr bwMode="auto">
            <a:xfrm>
              <a:off x="1899" y="3029"/>
              <a:ext cx="655" cy="13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pitchFamily="34" charset="0"/>
                </a:rPr>
                <a:t>2005 Measure J</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8" name="Rectangle 24"/>
            <p:cNvSpPr>
              <a:spLocks noChangeArrowheads="1"/>
            </p:cNvSpPr>
            <p:nvPr/>
          </p:nvSpPr>
          <p:spPr bwMode="auto">
            <a:xfrm>
              <a:off x="2977" y="3029"/>
              <a:ext cx="268" cy="13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pitchFamily="34" charset="0"/>
                </a:rPr>
                <a:t>60.00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9" name="Rectangle 25"/>
            <p:cNvSpPr>
              <a:spLocks noChangeArrowheads="1"/>
            </p:cNvSpPr>
            <p:nvPr/>
          </p:nvSpPr>
          <p:spPr bwMode="auto">
            <a:xfrm>
              <a:off x="3573" y="3029"/>
              <a:ext cx="268" cy="13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pitchFamily="34" charset="0"/>
                </a:rPr>
                <a:t>60.00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0" name="Rectangle 26"/>
            <p:cNvSpPr>
              <a:spLocks noChangeArrowheads="1"/>
            </p:cNvSpPr>
            <p:nvPr/>
          </p:nvSpPr>
          <p:spPr bwMode="auto">
            <a:xfrm>
              <a:off x="1899" y="3268"/>
              <a:ext cx="680" cy="13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pitchFamily="34" charset="0"/>
                </a:rPr>
                <a:t>2010 Measure 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1" name="Rectangle 27"/>
            <p:cNvSpPr>
              <a:spLocks noChangeArrowheads="1"/>
            </p:cNvSpPr>
            <p:nvPr/>
          </p:nvSpPr>
          <p:spPr bwMode="auto">
            <a:xfrm>
              <a:off x="2977" y="3268"/>
              <a:ext cx="268" cy="13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pitchFamily="34" charset="0"/>
                </a:rPr>
                <a:t>48.00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2" name="Rectangle 28"/>
            <p:cNvSpPr>
              <a:spLocks noChangeArrowheads="1"/>
            </p:cNvSpPr>
            <p:nvPr/>
          </p:nvSpPr>
          <p:spPr bwMode="auto">
            <a:xfrm>
              <a:off x="3573" y="3268"/>
              <a:ext cx="268" cy="13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pitchFamily="34" charset="0"/>
                </a:rPr>
                <a:t>48.00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3" name="Rectangle 29"/>
            <p:cNvSpPr>
              <a:spLocks noChangeArrowheads="1"/>
            </p:cNvSpPr>
            <p:nvPr/>
          </p:nvSpPr>
          <p:spPr bwMode="auto">
            <a:xfrm>
              <a:off x="1899" y="3506"/>
              <a:ext cx="670" cy="13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pitchFamily="34" charset="0"/>
                </a:rPr>
                <a:t>2012 Measure 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4" name="Rectangle 30"/>
            <p:cNvSpPr>
              <a:spLocks noChangeArrowheads="1"/>
            </p:cNvSpPr>
            <p:nvPr/>
          </p:nvSpPr>
          <p:spPr bwMode="auto">
            <a:xfrm>
              <a:off x="2977" y="3506"/>
              <a:ext cx="268" cy="13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pitchFamily="34" charset="0"/>
                </a:rPr>
                <a:t>48.00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5" name="Rectangle 31"/>
            <p:cNvSpPr>
              <a:spLocks noChangeArrowheads="1"/>
            </p:cNvSpPr>
            <p:nvPr/>
          </p:nvSpPr>
          <p:spPr bwMode="auto">
            <a:xfrm>
              <a:off x="3573" y="3506"/>
              <a:ext cx="268" cy="13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pitchFamily="34" charset="0"/>
                </a:rPr>
                <a:t>48.00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6" name="Rectangle 32"/>
            <p:cNvSpPr>
              <a:spLocks noChangeArrowheads="1"/>
            </p:cNvSpPr>
            <p:nvPr/>
          </p:nvSpPr>
          <p:spPr bwMode="auto">
            <a:xfrm>
              <a:off x="1820" y="1764"/>
              <a:ext cx="5" cy="1"/>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57" name="Rectangle 33"/>
            <p:cNvSpPr>
              <a:spLocks noChangeArrowheads="1"/>
            </p:cNvSpPr>
            <p:nvPr/>
          </p:nvSpPr>
          <p:spPr bwMode="auto">
            <a:xfrm>
              <a:off x="2743" y="1764"/>
              <a:ext cx="5" cy="1"/>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58" name="Rectangle 34"/>
            <p:cNvSpPr>
              <a:spLocks noChangeArrowheads="1"/>
            </p:cNvSpPr>
            <p:nvPr/>
          </p:nvSpPr>
          <p:spPr bwMode="auto">
            <a:xfrm>
              <a:off x="3220" y="1764"/>
              <a:ext cx="5" cy="1"/>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59" name="Rectangle 35"/>
            <p:cNvSpPr>
              <a:spLocks noChangeArrowheads="1"/>
            </p:cNvSpPr>
            <p:nvPr/>
          </p:nvSpPr>
          <p:spPr bwMode="auto">
            <a:xfrm>
              <a:off x="3339" y="1764"/>
              <a:ext cx="5" cy="1"/>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60" name="Rectangle 36"/>
            <p:cNvSpPr>
              <a:spLocks noChangeArrowheads="1"/>
            </p:cNvSpPr>
            <p:nvPr/>
          </p:nvSpPr>
          <p:spPr bwMode="auto">
            <a:xfrm>
              <a:off x="3816" y="1764"/>
              <a:ext cx="5" cy="1"/>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61" name="Rectangle 37"/>
            <p:cNvSpPr>
              <a:spLocks noChangeArrowheads="1"/>
            </p:cNvSpPr>
            <p:nvPr/>
          </p:nvSpPr>
          <p:spPr bwMode="auto">
            <a:xfrm>
              <a:off x="3935" y="1764"/>
              <a:ext cx="5" cy="1"/>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62" name="Line 38"/>
            <p:cNvSpPr>
              <a:spLocks noChangeShapeType="1"/>
            </p:cNvSpPr>
            <p:nvPr/>
          </p:nvSpPr>
          <p:spPr bwMode="auto">
            <a:xfrm>
              <a:off x="1820" y="3739"/>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3" name="Rectangle 39"/>
            <p:cNvSpPr>
              <a:spLocks noChangeArrowheads="1"/>
            </p:cNvSpPr>
            <p:nvPr/>
          </p:nvSpPr>
          <p:spPr bwMode="auto">
            <a:xfrm>
              <a:off x="1820" y="3739"/>
              <a:ext cx="5" cy="5"/>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64" name="Line 40"/>
            <p:cNvSpPr>
              <a:spLocks noChangeShapeType="1"/>
            </p:cNvSpPr>
            <p:nvPr/>
          </p:nvSpPr>
          <p:spPr bwMode="auto">
            <a:xfrm>
              <a:off x="2743" y="3739"/>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5" name="Rectangle 41"/>
            <p:cNvSpPr>
              <a:spLocks noChangeArrowheads="1"/>
            </p:cNvSpPr>
            <p:nvPr/>
          </p:nvSpPr>
          <p:spPr bwMode="auto">
            <a:xfrm>
              <a:off x="2743" y="3739"/>
              <a:ext cx="5" cy="5"/>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66" name="Line 42"/>
            <p:cNvSpPr>
              <a:spLocks noChangeShapeType="1"/>
            </p:cNvSpPr>
            <p:nvPr/>
          </p:nvSpPr>
          <p:spPr bwMode="auto">
            <a:xfrm>
              <a:off x="3220" y="3739"/>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7" name="Rectangle 43"/>
            <p:cNvSpPr>
              <a:spLocks noChangeArrowheads="1"/>
            </p:cNvSpPr>
            <p:nvPr/>
          </p:nvSpPr>
          <p:spPr bwMode="auto">
            <a:xfrm>
              <a:off x="3220" y="3739"/>
              <a:ext cx="5" cy="5"/>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68" name="Line 44"/>
            <p:cNvSpPr>
              <a:spLocks noChangeShapeType="1"/>
            </p:cNvSpPr>
            <p:nvPr/>
          </p:nvSpPr>
          <p:spPr bwMode="auto">
            <a:xfrm>
              <a:off x="3339" y="3739"/>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9" name="Rectangle 45"/>
            <p:cNvSpPr>
              <a:spLocks noChangeArrowheads="1"/>
            </p:cNvSpPr>
            <p:nvPr/>
          </p:nvSpPr>
          <p:spPr bwMode="auto">
            <a:xfrm>
              <a:off x="3339" y="3739"/>
              <a:ext cx="5" cy="5"/>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70" name="Line 46"/>
            <p:cNvSpPr>
              <a:spLocks noChangeShapeType="1"/>
            </p:cNvSpPr>
            <p:nvPr/>
          </p:nvSpPr>
          <p:spPr bwMode="auto">
            <a:xfrm>
              <a:off x="3816" y="3739"/>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1" name="Rectangle 47"/>
            <p:cNvSpPr>
              <a:spLocks noChangeArrowheads="1"/>
            </p:cNvSpPr>
            <p:nvPr/>
          </p:nvSpPr>
          <p:spPr bwMode="auto">
            <a:xfrm>
              <a:off x="3816" y="3739"/>
              <a:ext cx="5" cy="5"/>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72" name="Line 48"/>
            <p:cNvSpPr>
              <a:spLocks noChangeShapeType="1"/>
            </p:cNvSpPr>
            <p:nvPr/>
          </p:nvSpPr>
          <p:spPr bwMode="auto">
            <a:xfrm>
              <a:off x="3935" y="3739"/>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3" name="Rectangle 49"/>
            <p:cNvSpPr>
              <a:spLocks noChangeArrowheads="1"/>
            </p:cNvSpPr>
            <p:nvPr/>
          </p:nvSpPr>
          <p:spPr bwMode="auto">
            <a:xfrm>
              <a:off x="3935" y="3739"/>
              <a:ext cx="5" cy="5"/>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74" name="Line 50"/>
            <p:cNvSpPr>
              <a:spLocks noChangeShapeType="1"/>
            </p:cNvSpPr>
            <p:nvPr/>
          </p:nvSpPr>
          <p:spPr bwMode="auto">
            <a:xfrm>
              <a:off x="3940" y="1764"/>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5" name="Rectangle 51"/>
            <p:cNvSpPr>
              <a:spLocks noChangeArrowheads="1"/>
            </p:cNvSpPr>
            <p:nvPr/>
          </p:nvSpPr>
          <p:spPr bwMode="auto">
            <a:xfrm>
              <a:off x="3940" y="1764"/>
              <a:ext cx="5" cy="5"/>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76" name="Line 52"/>
            <p:cNvSpPr>
              <a:spLocks noChangeShapeType="1"/>
            </p:cNvSpPr>
            <p:nvPr/>
          </p:nvSpPr>
          <p:spPr bwMode="auto">
            <a:xfrm>
              <a:off x="3940" y="1829"/>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7" name="Rectangle 53"/>
            <p:cNvSpPr>
              <a:spLocks noChangeArrowheads="1"/>
            </p:cNvSpPr>
            <p:nvPr/>
          </p:nvSpPr>
          <p:spPr bwMode="auto">
            <a:xfrm>
              <a:off x="3940" y="1829"/>
              <a:ext cx="5" cy="4"/>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78" name="Line 54"/>
            <p:cNvSpPr>
              <a:spLocks noChangeShapeType="1"/>
            </p:cNvSpPr>
            <p:nvPr/>
          </p:nvSpPr>
          <p:spPr bwMode="auto">
            <a:xfrm>
              <a:off x="3940" y="1948"/>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9" name="Rectangle 55"/>
            <p:cNvSpPr>
              <a:spLocks noChangeArrowheads="1"/>
            </p:cNvSpPr>
            <p:nvPr/>
          </p:nvSpPr>
          <p:spPr bwMode="auto">
            <a:xfrm>
              <a:off x="3940" y="1948"/>
              <a:ext cx="5" cy="5"/>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80" name="Line 56"/>
            <p:cNvSpPr>
              <a:spLocks noChangeShapeType="1"/>
            </p:cNvSpPr>
            <p:nvPr/>
          </p:nvSpPr>
          <p:spPr bwMode="auto">
            <a:xfrm>
              <a:off x="3940" y="2067"/>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1" name="Rectangle 57"/>
            <p:cNvSpPr>
              <a:spLocks noChangeArrowheads="1"/>
            </p:cNvSpPr>
            <p:nvPr/>
          </p:nvSpPr>
          <p:spPr bwMode="auto">
            <a:xfrm>
              <a:off x="3940" y="2067"/>
              <a:ext cx="5" cy="5"/>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82" name="Line 58"/>
            <p:cNvSpPr>
              <a:spLocks noChangeShapeType="1"/>
            </p:cNvSpPr>
            <p:nvPr/>
          </p:nvSpPr>
          <p:spPr bwMode="auto">
            <a:xfrm>
              <a:off x="3940" y="2186"/>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3" name="Rectangle 59"/>
            <p:cNvSpPr>
              <a:spLocks noChangeArrowheads="1"/>
            </p:cNvSpPr>
            <p:nvPr/>
          </p:nvSpPr>
          <p:spPr bwMode="auto">
            <a:xfrm>
              <a:off x="3940" y="2186"/>
              <a:ext cx="5" cy="5"/>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84" name="Line 60"/>
            <p:cNvSpPr>
              <a:spLocks noChangeShapeType="1"/>
            </p:cNvSpPr>
            <p:nvPr/>
          </p:nvSpPr>
          <p:spPr bwMode="auto">
            <a:xfrm>
              <a:off x="3940" y="2305"/>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5" name="Rectangle 61"/>
            <p:cNvSpPr>
              <a:spLocks noChangeArrowheads="1"/>
            </p:cNvSpPr>
            <p:nvPr/>
          </p:nvSpPr>
          <p:spPr bwMode="auto">
            <a:xfrm>
              <a:off x="3940" y="2305"/>
              <a:ext cx="5" cy="5"/>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86" name="Line 62"/>
            <p:cNvSpPr>
              <a:spLocks noChangeShapeType="1"/>
            </p:cNvSpPr>
            <p:nvPr/>
          </p:nvSpPr>
          <p:spPr bwMode="auto">
            <a:xfrm>
              <a:off x="3940" y="2424"/>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7" name="Rectangle 63"/>
            <p:cNvSpPr>
              <a:spLocks noChangeArrowheads="1"/>
            </p:cNvSpPr>
            <p:nvPr/>
          </p:nvSpPr>
          <p:spPr bwMode="auto">
            <a:xfrm>
              <a:off x="3940" y="2424"/>
              <a:ext cx="5" cy="5"/>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88" name="Line 64"/>
            <p:cNvSpPr>
              <a:spLocks noChangeShapeType="1"/>
            </p:cNvSpPr>
            <p:nvPr/>
          </p:nvSpPr>
          <p:spPr bwMode="auto">
            <a:xfrm>
              <a:off x="3940" y="2543"/>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9" name="Rectangle 65"/>
            <p:cNvSpPr>
              <a:spLocks noChangeArrowheads="1"/>
            </p:cNvSpPr>
            <p:nvPr/>
          </p:nvSpPr>
          <p:spPr bwMode="auto">
            <a:xfrm>
              <a:off x="3940" y="2543"/>
              <a:ext cx="5" cy="5"/>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90" name="Line 66"/>
            <p:cNvSpPr>
              <a:spLocks noChangeShapeType="1"/>
            </p:cNvSpPr>
            <p:nvPr/>
          </p:nvSpPr>
          <p:spPr bwMode="auto">
            <a:xfrm>
              <a:off x="3940" y="2662"/>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1" name="Rectangle 67"/>
            <p:cNvSpPr>
              <a:spLocks noChangeArrowheads="1"/>
            </p:cNvSpPr>
            <p:nvPr/>
          </p:nvSpPr>
          <p:spPr bwMode="auto">
            <a:xfrm>
              <a:off x="3940" y="2662"/>
              <a:ext cx="5" cy="5"/>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92" name="Line 68"/>
            <p:cNvSpPr>
              <a:spLocks noChangeShapeType="1"/>
            </p:cNvSpPr>
            <p:nvPr/>
          </p:nvSpPr>
          <p:spPr bwMode="auto">
            <a:xfrm>
              <a:off x="3940" y="2781"/>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3" name="Rectangle 69"/>
            <p:cNvSpPr>
              <a:spLocks noChangeArrowheads="1"/>
            </p:cNvSpPr>
            <p:nvPr/>
          </p:nvSpPr>
          <p:spPr bwMode="auto">
            <a:xfrm>
              <a:off x="3940" y="2781"/>
              <a:ext cx="5" cy="5"/>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94" name="Line 70"/>
            <p:cNvSpPr>
              <a:spLocks noChangeShapeType="1"/>
            </p:cNvSpPr>
            <p:nvPr/>
          </p:nvSpPr>
          <p:spPr bwMode="auto">
            <a:xfrm>
              <a:off x="3940" y="2900"/>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5" name="Rectangle 71"/>
            <p:cNvSpPr>
              <a:spLocks noChangeArrowheads="1"/>
            </p:cNvSpPr>
            <p:nvPr/>
          </p:nvSpPr>
          <p:spPr bwMode="auto">
            <a:xfrm>
              <a:off x="3940" y="2900"/>
              <a:ext cx="5" cy="5"/>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96" name="Line 72"/>
            <p:cNvSpPr>
              <a:spLocks noChangeShapeType="1"/>
            </p:cNvSpPr>
            <p:nvPr/>
          </p:nvSpPr>
          <p:spPr bwMode="auto">
            <a:xfrm>
              <a:off x="3940" y="3019"/>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7" name="Rectangle 73"/>
            <p:cNvSpPr>
              <a:spLocks noChangeArrowheads="1"/>
            </p:cNvSpPr>
            <p:nvPr/>
          </p:nvSpPr>
          <p:spPr bwMode="auto">
            <a:xfrm>
              <a:off x="3940" y="3019"/>
              <a:ext cx="5" cy="5"/>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98" name="Line 74"/>
            <p:cNvSpPr>
              <a:spLocks noChangeShapeType="1"/>
            </p:cNvSpPr>
            <p:nvPr/>
          </p:nvSpPr>
          <p:spPr bwMode="auto">
            <a:xfrm>
              <a:off x="3940" y="3139"/>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9" name="Rectangle 75"/>
            <p:cNvSpPr>
              <a:spLocks noChangeArrowheads="1"/>
            </p:cNvSpPr>
            <p:nvPr/>
          </p:nvSpPr>
          <p:spPr bwMode="auto">
            <a:xfrm>
              <a:off x="3940" y="3139"/>
              <a:ext cx="5" cy="5"/>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00" name="Line 76"/>
            <p:cNvSpPr>
              <a:spLocks noChangeShapeType="1"/>
            </p:cNvSpPr>
            <p:nvPr/>
          </p:nvSpPr>
          <p:spPr bwMode="auto">
            <a:xfrm>
              <a:off x="3940" y="3258"/>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01" name="Rectangle 77"/>
            <p:cNvSpPr>
              <a:spLocks noChangeArrowheads="1"/>
            </p:cNvSpPr>
            <p:nvPr/>
          </p:nvSpPr>
          <p:spPr bwMode="auto">
            <a:xfrm>
              <a:off x="3940" y="3258"/>
              <a:ext cx="5" cy="5"/>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02" name="Line 78"/>
            <p:cNvSpPr>
              <a:spLocks noChangeShapeType="1"/>
            </p:cNvSpPr>
            <p:nvPr/>
          </p:nvSpPr>
          <p:spPr bwMode="auto">
            <a:xfrm>
              <a:off x="3940" y="3377"/>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03" name="Rectangle 79"/>
            <p:cNvSpPr>
              <a:spLocks noChangeArrowheads="1"/>
            </p:cNvSpPr>
            <p:nvPr/>
          </p:nvSpPr>
          <p:spPr bwMode="auto">
            <a:xfrm>
              <a:off x="3940" y="3377"/>
              <a:ext cx="5" cy="5"/>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04" name="Line 80"/>
            <p:cNvSpPr>
              <a:spLocks noChangeShapeType="1"/>
            </p:cNvSpPr>
            <p:nvPr/>
          </p:nvSpPr>
          <p:spPr bwMode="auto">
            <a:xfrm>
              <a:off x="3940" y="3496"/>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05" name="Rectangle 81"/>
            <p:cNvSpPr>
              <a:spLocks noChangeArrowheads="1"/>
            </p:cNvSpPr>
            <p:nvPr/>
          </p:nvSpPr>
          <p:spPr bwMode="auto">
            <a:xfrm>
              <a:off x="3940" y="3496"/>
              <a:ext cx="5" cy="5"/>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06" name="Line 82"/>
            <p:cNvSpPr>
              <a:spLocks noChangeShapeType="1"/>
            </p:cNvSpPr>
            <p:nvPr/>
          </p:nvSpPr>
          <p:spPr bwMode="auto">
            <a:xfrm>
              <a:off x="3940" y="3615"/>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07" name="Rectangle 83"/>
            <p:cNvSpPr>
              <a:spLocks noChangeArrowheads="1"/>
            </p:cNvSpPr>
            <p:nvPr/>
          </p:nvSpPr>
          <p:spPr bwMode="auto">
            <a:xfrm>
              <a:off x="3940" y="3615"/>
              <a:ext cx="5" cy="5"/>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08" name="Line 84"/>
            <p:cNvSpPr>
              <a:spLocks noChangeShapeType="1"/>
            </p:cNvSpPr>
            <p:nvPr/>
          </p:nvSpPr>
          <p:spPr bwMode="auto">
            <a:xfrm>
              <a:off x="3940" y="3734"/>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09" name="Rectangle 85"/>
            <p:cNvSpPr>
              <a:spLocks noChangeArrowheads="1"/>
            </p:cNvSpPr>
            <p:nvPr/>
          </p:nvSpPr>
          <p:spPr bwMode="auto">
            <a:xfrm>
              <a:off x="3940" y="3734"/>
              <a:ext cx="5" cy="5"/>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dirty="0" smtClean="0"/>
              <a:t>Tax Rate Request Discussion </a:t>
            </a:r>
          </a:p>
        </p:txBody>
      </p:sp>
      <p:sp>
        <p:nvSpPr>
          <p:cNvPr id="8195" name="Content Placeholder 2"/>
          <p:cNvSpPr>
            <a:spLocks noGrp="1"/>
          </p:cNvSpPr>
          <p:nvPr>
            <p:ph idx="1"/>
          </p:nvPr>
        </p:nvSpPr>
        <p:spPr>
          <a:xfrm>
            <a:off x="762000" y="1295400"/>
            <a:ext cx="7620000" cy="762000"/>
          </a:xfrm>
        </p:spPr>
        <p:txBody>
          <a:bodyPr/>
          <a:lstStyle/>
          <a:p>
            <a:r>
              <a:rPr lang="en-US" dirty="0" smtClean="0"/>
              <a:t>The 2014-15 tax rates will be set on the various measures for different reasons:  </a:t>
            </a:r>
          </a:p>
        </p:txBody>
      </p:sp>
      <p:sp>
        <p:nvSpPr>
          <p:cNvPr id="4" name="Footer Placeholder 3"/>
          <p:cNvSpPr>
            <a:spLocks noGrp="1"/>
          </p:cNvSpPr>
          <p:nvPr>
            <p:ph type="ftr" sz="quarter" idx="10"/>
          </p:nvPr>
        </p:nvSpPr>
        <p:spPr/>
        <p:txBody>
          <a:bodyPr/>
          <a:lstStyle/>
          <a:p>
            <a:pPr>
              <a:defRPr/>
            </a:pPr>
            <a:r>
              <a:rPr lang="en-US" smtClean="0"/>
              <a:t>Presentation to the West Contra Costa Unified School District Board of Education    |    page  </a:t>
            </a:r>
            <a:endParaRPr lang="en-US"/>
          </a:p>
        </p:txBody>
      </p:sp>
      <p:sp>
        <p:nvSpPr>
          <p:cNvPr id="5" name="Slide Number Placeholder 4"/>
          <p:cNvSpPr>
            <a:spLocks noGrp="1"/>
          </p:cNvSpPr>
          <p:nvPr>
            <p:ph type="sldNum" sz="quarter" idx="11"/>
          </p:nvPr>
        </p:nvSpPr>
        <p:spPr/>
        <p:txBody>
          <a:bodyPr/>
          <a:lstStyle/>
          <a:p>
            <a:pPr>
              <a:defRPr/>
            </a:pPr>
            <a:fld id="{57B23731-70C3-4333-9F93-DA62866E82CE}" type="slidenum">
              <a:rPr lang="en-US" smtClean="0"/>
              <a:pPr>
                <a:defRPr/>
              </a:pPr>
              <a:t>3</a:t>
            </a:fld>
            <a:endParaRPr lang="en-US" dirty="0"/>
          </a:p>
        </p:txBody>
      </p:sp>
      <p:sp>
        <p:nvSpPr>
          <p:cNvPr id="8198" name="Rectangle 7"/>
          <p:cNvSpPr>
            <a:spLocks noChangeArrowheads="1"/>
          </p:cNvSpPr>
          <p:nvPr/>
        </p:nvSpPr>
        <p:spPr bwMode="auto">
          <a:xfrm>
            <a:off x="1676400" y="6096000"/>
            <a:ext cx="5791200" cy="228600"/>
          </a:xfrm>
          <a:prstGeom prst="rect">
            <a:avLst/>
          </a:prstGeom>
          <a:noFill/>
          <a:ln w="9525">
            <a:noFill/>
            <a:miter lim="800000"/>
            <a:headEnd/>
            <a:tailEnd/>
          </a:ln>
        </p:spPr>
        <p:txBody>
          <a:bodyPr>
            <a:spAutoFit/>
          </a:bodyPr>
          <a:lstStyle/>
          <a:p>
            <a:pPr algn="l"/>
            <a:r>
              <a:rPr lang="en-US" sz="900"/>
              <a:t>Note:  All elections shown except for 1998 Measure E and 2000 Measure M were held under Proposition 39.</a:t>
            </a:r>
          </a:p>
        </p:txBody>
      </p:sp>
      <p:grpSp>
        <p:nvGrpSpPr>
          <p:cNvPr id="1028" name="Group 4"/>
          <p:cNvGrpSpPr>
            <a:grpSpLocks noChangeAspect="1"/>
          </p:cNvGrpSpPr>
          <p:nvPr/>
        </p:nvGrpSpPr>
        <p:grpSpPr bwMode="auto">
          <a:xfrm>
            <a:off x="1009650" y="2133600"/>
            <a:ext cx="7132638" cy="3490913"/>
            <a:chOff x="636" y="1344"/>
            <a:chExt cx="4493" cy="2199"/>
          </a:xfrm>
        </p:grpSpPr>
        <p:sp>
          <p:nvSpPr>
            <p:cNvPr id="1027" name="AutoShape 3"/>
            <p:cNvSpPr>
              <a:spLocks noChangeAspect="1" noChangeArrowheads="1" noTextEdit="1"/>
            </p:cNvSpPr>
            <p:nvPr/>
          </p:nvSpPr>
          <p:spPr bwMode="auto">
            <a:xfrm>
              <a:off x="636" y="1344"/>
              <a:ext cx="4488" cy="219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29" name="Rectangle 5"/>
            <p:cNvSpPr>
              <a:spLocks noChangeArrowheads="1"/>
            </p:cNvSpPr>
            <p:nvPr/>
          </p:nvSpPr>
          <p:spPr bwMode="auto">
            <a:xfrm>
              <a:off x="636" y="1344"/>
              <a:ext cx="4488" cy="350"/>
            </a:xfrm>
            <a:prstGeom prst="rect">
              <a:avLst/>
            </a:prstGeom>
            <a:solidFill>
              <a:srgbClr val="1665A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0" name="Rectangle 6"/>
            <p:cNvSpPr>
              <a:spLocks noChangeArrowheads="1"/>
            </p:cNvSpPr>
            <p:nvPr/>
          </p:nvSpPr>
          <p:spPr bwMode="auto">
            <a:xfrm>
              <a:off x="636" y="1690"/>
              <a:ext cx="4488" cy="1848"/>
            </a:xfrm>
            <a:prstGeom prst="rect">
              <a:avLst/>
            </a:prstGeom>
            <a:solidFill>
              <a:srgbClr val="E1E7F1"/>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1" name="Rectangle 7"/>
            <p:cNvSpPr>
              <a:spLocks noChangeArrowheads="1"/>
            </p:cNvSpPr>
            <p:nvPr/>
          </p:nvSpPr>
          <p:spPr bwMode="auto">
            <a:xfrm>
              <a:off x="713" y="1469"/>
              <a:ext cx="418" cy="13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FFFFFF"/>
                  </a:solidFill>
                  <a:effectLst/>
                  <a:latin typeface="Calibri" pitchFamily="34" charset="0"/>
                  <a:cs typeface="Arial" pitchFamily="34" charset="0"/>
                </a:rPr>
                <a:t>Measue(s)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2" name="Rectangle 8"/>
            <p:cNvSpPr>
              <a:spLocks noChangeArrowheads="1"/>
            </p:cNvSpPr>
            <p:nvPr/>
          </p:nvSpPr>
          <p:spPr bwMode="auto">
            <a:xfrm>
              <a:off x="1538" y="1469"/>
              <a:ext cx="370" cy="13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FFFFFF"/>
                  </a:solidFill>
                  <a:effectLst/>
                  <a:latin typeface="Calibri" pitchFamily="34" charset="0"/>
                  <a:cs typeface="Arial" pitchFamily="34" charset="0"/>
                </a:rPr>
                <a:t>Situation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3" name="Rectangle 9"/>
            <p:cNvSpPr>
              <a:spLocks noChangeArrowheads="1"/>
            </p:cNvSpPr>
            <p:nvPr/>
          </p:nvSpPr>
          <p:spPr bwMode="auto">
            <a:xfrm>
              <a:off x="3348" y="1469"/>
              <a:ext cx="346" cy="13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FFFFFF"/>
                  </a:solidFill>
                  <a:effectLst/>
                  <a:latin typeface="Calibri" pitchFamily="34" charset="0"/>
                  <a:cs typeface="Arial" pitchFamily="34" charset="0"/>
                </a:rPr>
                <a:t>Strategy</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4" name="Rectangle 10"/>
            <p:cNvSpPr>
              <a:spLocks noChangeArrowheads="1"/>
            </p:cNvSpPr>
            <p:nvPr/>
          </p:nvSpPr>
          <p:spPr bwMode="auto">
            <a:xfrm>
              <a:off x="713" y="1814"/>
              <a:ext cx="610" cy="13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pitchFamily="34" charset="0"/>
                </a:rPr>
                <a:t>1998 Measure 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5" name="Rectangle 11"/>
            <p:cNvSpPr>
              <a:spLocks noChangeArrowheads="1"/>
            </p:cNvSpPr>
            <p:nvPr/>
          </p:nvSpPr>
          <p:spPr bwMode="auto">
            <a:xfrm>
              <a:off x="1538" y="1814"/>
              <a:ext cx="1541" cy="13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pitchFamily="34" charset="0"/>
                </a:rPr>
                <a:t>Modest bond program well within tax rate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6" name="Rectangle 12"/>
            <p:cNvSpPr>
              <a:spLocks noChangeArrowheads="1"/>
            </p:cNvSpPr>
            <p:nvPr/>
          </p:nvSpPr>
          <p:spPr bwMode="auto">
            <a:xfrm>
              <a:off x="1538" y="1930"/>
              <a:ext cx="1690" cy="13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pitchFamily="34" charset="0"/>
                </a:rPr>
                <a:t>maximums, with level payments through 2024-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7" name="Rectangle 13"/>
            <p:cNvSpPr>
              <a:spLocks noChangeArrowheads="1"/>
            </p:cNvSpPr>
            <p:nvPr/>
          </p:nvSpPr>
          <p:spPr bwMode="auto">
            <a:xfrm>
              <a:off x="1538" y="2045"/>
              <a:ext cx="154" cy="13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pitchFamily="34" charset="0"/>
                </a:rPr>
                <a:t>25.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8" name="Rectangle 14"/>
            <p:cNvSpPr>
              <a:spLocks noChangeArrowheads="1"/>
            </p:cNvSpPr>
            <p:nvPr/>
          </p:nvSpPr>
          <p:spPr bwMode="auto">
            <a:xfrm>
              <a:off x="3348" y="1814"/>
              <a:ext cx="1661" cy="13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pitchFamily="34" charset="0"/>
                </a:rPr>
                <a:t>Allow tax rates to fluctuate based on required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9" name="Rectangle 15"/>
            <p:cNvSpPr>
              <a:spLocks noChangeArrowheads="1"/>
            </p:cNvSpPr>
            <p:nvPr/>
          </p:nvSpPr>
          <p:spPr bwMode="auto">
            <a:xfrm>
              <a:off x="3348" y="1930"/>
              <a:ext cx="490" cy="13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pitchFamily="34" charset="0"/>
                </a:rPr>
                <a:t>debt service.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0" name="Rectangle 16"/>
            <p:cNvSpPr>
              <a:spLocks noChangeArrowheads="1"/>
            </p:cNvSpPr>
            <p:nvPr/>
          </p:nvSpPr>
          <p:spPr bwMode="auto">
            <a:xfrm>
              <a:off x="713" y="2391"/>
              <a:ext cx="643" cy="13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pitchFamily="34" charset="0"/>
                </a:rPr>
                <a:t>2000 Measure M</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1" name="Rectangle 17"/>
            <p:cNvSpPr>
              <a:spLocks noChangeArrowheads="1"/>
            </p:cNvSpPr>
            <p:nvPr/>
          </p:nvSpPr>
          <p:spPr bwMode="auto">
            <a:xfrm>
              <a:off x="713" y="2506"/>
              <a:ext cx="619" cy="13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pitchFamily="34" charset="0"/>
                </a:rPr>
                <a:t>2002 Measure 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2" name="Rectangle 18"/>
            <p:cNvSpPr>
              <a:spLocks noChangeArrowheads="1"/>
            </p:cNvSpPr>
            <p:nvPr/>
          </p:nvSpPr>
          <p:spPr bwMode="auto">
            <a:xfrm>
              <a:off x="713" y="2621"/>
              <a:ext cx="595" cy="13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pitchFamily="34" charset="0"/>
                </a:rPr>
                <a:t>2005 Measure J</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3" name="Rectangle 19"/>
            <p:cNvSpPr>
              <a:spLocks noChangeArrowheads="1"/>
            </p:cNvSpPr>
            <p:nvPr/>
          </p:nvSpPr>
          <p:spPr bwMode="auto">
            <a:xfrm>
              <a:off x="1538" y="2391"/>
              <a:ext cx="1661" cy="13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pitchFamily="34" charset="0"/>
                </a:rPr>
                <a:t>Constrained bond programs nearing statutory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4" name="Rectangle 20"/>
            <p:cNvSpPr>
              <a:spLocks noChangeArrowheads="1"/>
            </p:cNvSpPr>
            <p:nvPr/>
          </p:nvSpPr>
          <p:spPr bwMode="auto">
            <a:xfrm>
              <a:off x="1538" y="2506"/>
              <a:ext cx="1666" cy="13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pitchFamily="34" charset="0"/>
                </a:rPr>
                <a:t>tax rate maximums, with escalating payments.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5" name="Rectangle 21"/>
            <p:cNvSpPr>
              <a:spLocks noChangeArrowheads="1"/>
            </p:cNvSpPr>
            <p:nvPr/>
          </p:nvSpPr>
          <p:spPr bwMode="auto">
            <a:xfrm>
              <a:off x="3348" y="2391"/>
              <a:ext cx="1443" cy="10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pitchFamily="34" charset="0"/>
                </a:rPr>
                <a:t>Levy at target maximum </a:t>
              </a:r>
              <a:r>
                <a:rPr lang="en-US" sz="1100" dirty="0" smtClean="0">
                  <a:solidFill>
                    <a:srgbClr val="000000"/>
                  </a:solidFill>
                  <a:latin typeface="Calibri" pitchFamily="34" charset="0"/>
                  <a:cs typeface="Arial" pitchFamily="34" charset="0"/>
                </a:rPr>
                <a:t>rate in order to</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6" name="Rectangle 22"/>
            <p:cNvSpPr>
              <a:spLocks noChangeArrowheads="1"/>
            </p:cNvSpPr>
            <p:nvPr/>
          </p:nvSpPr>
          <p:spPr bwMode="auto">
            <a:xfrm>
              <a:off x="3348" y="2506"/>
              <a:ext cx="1558" cy="10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100" dirty="0" smtClean="0">
                  <a:solidFill>
                    <a:srgbClr val="000000"/>
                  </a:solidFill>
                  <a:latin typeface="Calibri" pitchFamily="34" charset="0"/>
                  <a:cs typeface="Arial" pitchFamily="34" charset="0"/>
                </a:rPr>
                <a:t>provide </a:t>
              </a:r>
              <a:r>
                <a:rPr lang="en-US" sz="1100" dirty="0" smtClean="0">
                  <a:solidFill>
                    <a:srgbClr val="000000"/>
                  </a:solidFill>
                  <a:latin typeface="Calibri" pitchFamily="34" charset="0"/>
                  <a:cs typeface="Arial" pitchFamily="34" charset="0"/>
                </a:rPr>
                <a:t>for rate stabilization for tax payers.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7" name="Rectangle 23"/>
            <p:cNvSpPr>
              <a:spLocks noChangeArrowheads="1"/>
            </p:cNvSpPr>
            <p:nvPr/>
          </p:nvSpPr>
          <p:spPr bwMode="auto">
            <a:xfrm>
              <a:off x="3348" y="2621"/>
              <a:ext cx="0" cy="17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8" name="Rectangle 24"/>
            <p:cNvSpPr>
              <a:spLocks noChangeArrowheads="1"/>
            </p:cNvSpPr>
            <p:nvPr/>
          </p:nvSpPr>
          <p:spPr bwMode="auto">
            <a:xfrm>
              <a:off x="713" y="2967"/>
              <a:ext cx="619" cy="13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pitchFamily="34" charset="0"/>
                </a:rPr>
                <a:t>2010 Measure 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9" name="Rectangle 25"/>
            <p:cNvSpPr>
              <a:spLocks noChangeArrowheads="1"/>
            </p:cNvSpPr>
            <p:nvPr/>
          </p:nvSpPr>
          <p:spPr bwMode="auto">
            <a:xfrm>
              <a:off x="713" y="3082"/>
              <a:ext cx="610" cy="13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pitchFamily="34" charset="0"/>
                </a:rPr>
                <a:t>2012 Measure 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0" name="Rectangle 26"/>
            <p:cNvSpPr>
              <a:spLocks noChangeArrowheads="1"/>
            </p:cNvSpPr>
            <p:nvPr/>
          </p:nvSpPr>
          <p:spPr bwMode="auto">
            <a:xfrm>
              <a:off x="1538" y="2967"/>
              <a:ext cx="1642" cy="13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pitchFamily="34" charset="0"/>
                </a:rPr>
                <a:t>Next generation bond programs with tax rate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1" name="Rectangle 27"/>
            <p:cNvSpPr>
              <a:spLocks noChangeArrowheads="1"/>
            </p:cNvSpPr>
            <p:nvPr/>
          </p:nvSpPr>
          <p:spPr bwMode="auto">
            <a:xfrm>
              <a:off x="1538" y="3082"/>
              <a:ext cx="1598" cy="13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pitchFamily="34" charset="0"/>
                </a:rPr>
                <a:t>targets well below statutory maximums and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2" name="Rectangle 28"/>
            <p:cNvSpPr>
              <a:spLocks noChangeArrowheads="1"/>
            </p:cNvSpPr>
            <p:nvPr/>
          </p:nvSpPr>
          <p:spPr bwMode="auto">
            <a:xfrm>
              <a:off x="1538" y="3197"/>
              <a:ext cx="1666" cy="13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pitchFamily="34" charset="0"/>
                </a:rPr>
                <a:t>plans to issue bonds over time with escalating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3" name="Rectangle 29"/>
            <p:cNvSpPr>
              <a:spLocks noChangeArrowheads="1"/>
            </p:cNvSpPr>
            <p:nvPr/>
          </p:nvSpPr>
          <p:spPr bwMode="auto">
            <a:xfrm>
              <a:off x="1538" y="3312"/>
              <a:ext cx="408" cy="13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pitchFamily="34" charset="0"/>
                </a:rPr>
                <a:t>payments.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4" name="Rectangle 30"/>
            <p:cNvSpPr>
              <a:spLocks noChangeArrowheads="1"/>
            </p:cNvSpPr>
            <p:nvPr/>
          </p:nvSpPr>
          <p:spPr bwMode="auto">
            <a:xfrm>
              <a:off x="3348" y="2967"/>
              <a:ext cx="1714" cy="13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pitchFamily="34" charset="0"/>
                </a:rPr>
                <a:t>Levy at target maximum and structure bonds in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5" name="Rectangle 31"/>
            <p:cNvSpPr>
              <a:spLocks noChangeArrowheads="1"/>
            </p:cNvSpPr>
            <p:nvPr/>
          </p:nvSpPr>
          <p:spPr bwMode="auto">
            <a:xfrm>
              <a:off x="3348" y="3082"/>
              <a:ext cx="1646" cy="13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pitchFamily="34" charset="0"/>
                </a:rPr>
                <a:t>order to pay down debt as quickly as possible.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6" name="Rectangle 32"/>
            <p:cNvSpPr>
              <a:spLocks noChangeArrowheads="1"/>
            </p:cNvSpPr>
            <p:nvPr/>
          </p:nvSpPr>
          <p:spPr bwMode="auto">
            <a:xfrm>
              <a:off x="636" y="1344"/>
              <a:ext cx="5" cy="1"/>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57" name="Rectangle 33"/>
            <p:cNvSpPr>
              <a:spLocks noChangeArrowheads="1"/>
            </p:cNvSpPr>
            <p:nvPr/>
          </p:nvSpPr>
          <p:spPr bwMode="auto">
            <a:xfrm>
              <a:off x="1519" y="1344"/>
              <a:ext cx="5" cy="1"/>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58" name="Rectangle 34"/>
            <p:cNvSpPr>
              <a:spLocks noChangeArrowheads="1"/>
            </p:cNvSpPr>
            <p:nvPr/>
          </p:nvSpPr>
          <p:spPr bwMode="auto">
            <a:xfrm>
              <a:off x="3204" y="1344"/>
              <a:ext cx="5" cy="1"/>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59" name="Rectangle 35"/>
            <p:cNvSpPr>
              <a:spLocks noChangeArrowheads="1"/>
            </p:cNvSpPr>
            <p:nvPr/>
          </p:nvSpPr>
          <p:spPr bwMode="auto">
            <a:xfrm>
              <a:off x="3329" y="1344"/>
              <a:ext cx="5" cy="1"/>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60" name="Rectangle 36"/>
            <p:cNvSpPr>
              <a:spLocks noChangeArrowheads="1"/>
            </p:cNvSpPr>
            <p:nvPr/>
          </p:nvSpPr>
          <p:spPr bwMode="auto">
            <a:xfrm>
              <a:off x="5119" y="1344"/>
              <a:ext cx="5" cy="1"/>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61" name="Line 37"/>
            <p:cNvSpPr>
              <a:spLocks noChangeShapeType="1"/>
            </p:cNvSpPr>
            <p:nvPr/>
          </p:nvSpPr>
          <p:spPr bwMode="auto">
            <a:xfrm>
              <a:off x="636" y="2266"/>
              <a:ext cx="4488"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2" name="Rectangle 38"/>
            <p:cNvSpPr>
              <a:spLocks noChangeArrowheads="1"/>
            </p:cNvSpPr>
            <p:nvPr/>
          </p:nvSpPr>
          <p:spPr bwMode="auto">
            <a:xfrm>
              <a:off x="636" y="2266"/>
              <a:ext cx="4488" cy="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63" name="Line 39"/>
            <p:cNvSpPr>
              <a:spLocks noChangeShapeType="1"/>
            </p:cNvSpPr>
            <p:nvPr/>
          </p:nvSpPr>
          <p:spPr bwMode="auto">
            <a:xfrm>
              <a:off x="636" y="2842"/>
              <a:ext cx="4488" cy="1"/>
            </a:xfrm>
            <a:prstGeom prst="line">
              <a:avLst/>
            </a:prstGeom>
            <a:no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4" name="Rectangle 40"/>
            <p:cNvSpPr>
              <a:spLocks noChangeArrowheads="1"/>
            </p:cNvSpPr>
            <p:nvPr/>
          </p:nvSpPr>
          <p:spPr bwMode="auto">
            <a:xfrm>
              <a:off x="636" y="2842"/>
              <a:ext cx="4488" cy="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65" name="Line 41"/>
            <p:cNvSpPr>
              <a:spLocks noChangeShapeType="1"/>
            </p:cNvSpPr>
            <p:nvPr/>
          </p:nvSpPr>
          <p:spPr bwMode="auto">
            <a:xfrm>
              <a:off x="636" y="3538"/>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6" name="Rectangle 42"/>
            <p:cNvSpPr>
              <a:spLocks noChangeArrowheads="1"/>
            </p:cNvSpPr>
            <p:nvPr/>
          </p:nvSpPr>
          <p:spPr bwMode="auto">
            <a:xfrm>
              <a:off x="636" y="3538"/>
              <a:ext cx="5" cy="5"/>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67" name="Line 43"/>
            <p:cNvSpPr>
              <a:spLocks noChangeShapeType="1"/>
            </p:cNvSpPr>
            <p:nvPr/>
          </p:nvSpPr>
          <p:spPr bwMode="auto">
            <a:xfrm>
              <a:off x="1519" y="3538"/>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8" name="Rectangle 44"/>
            <p:cNvSpPr>
              <a:spLocks noChangeArrowheads="1"/>
            </p:cNvSpPr>
            <p:nvPr/>
          </p:nvSpPr>
          <p:spPr bwMode="auto">
            <a:xfrm>
              <a:off x="1519" y="3538"/>
              <a:ext cx="5" cy="5"/>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69" name="Line 45"/>
            <p:cNvSpPr>
              <a:spLocks noChangeShapeType="1"/>
            </p:cNvSpPr>
            <p:nvPr/>
          </p:nvSpPr>
          <p:spPr bwMode="auto">
            <a:xfrm>
              <a:off x="3204" y="3538"/>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0" name="Rectangle 46"/>
            <p:cNvSpPr>
              <a:spLocks noChangeArrowheads="1"/>
            </p:cNvSpPr>
            <p:nvPr/>
          </p:nvSpPr>
          <p:spPr bwMode="auto">
            <a:xfrm>
              <a:off x="3204" y="3538"/>
              <a:ext cx="5" cy="5"/>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71" name="Line 47"/>
            <p:cNvSpPr>
              <a:spLocks noChangeShapeType="1"/>
            </p:cNvSpPr>
            <p:nvPr/>
          </p:nvSpPr>
          <p:spPr bwMode="auto">
            <a:xfrm>
              <a:off x="3329" y="3538"/>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2" name="Rectangle 48"/>
            <p:cNvSpPr>
              <a:spLocks noChangeArrowheads="1"/>
            </p:cNvSpPr>
            <p:nvPr/>
          </p:nvSpPr>
          <p:spPr bwMode="auto">
            <a:xfrm>
              <a:off x="3329" y="3538"/>
              <a:ext cx="5" cy="5"/>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73" name="Line 49"/>
            <p:cNvSpPr>
              <a:spLocks noChangeShapeType="1"/>
            </p:cNvSpPr>
            <p:nvPr/>
          </p:nvSpPr>
          <p:spPr bwMode="auto">
            <a:xfrm>
              <a:off x="5119" y="3538"/>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4" name="Rectangle 50"/>
            <p:cNvSpPr>
              <a:spLocks noChangeArrowheads="1"/>
            </p:cNvSpPr>
            <p:nvPr/>
          </p:nvSpPr>
          <p:spPr bwMode="auto">
            <a:xfrm>
              <a:off x="5119" y="3538"/>
              <a:ext cx="5" cy="5"/>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75" name="Line 51"/>
            <p:cNvSpPr>
              <a:spLocks noChangeShapeType="1"/>
            </p:cNvSpPr>
            <p:nvPr/>
          </p:nvSpPr>
          <p:spPr bwMode="auto">
            <a:xfrm>
              <a:off x="5124" y="1344"/>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6" name="Rectangle 52"/>
            <p:cNvSpPr>
              <a:spLocks noChangeArrowheads="1"/>
            </p:cNvSpPr>
            <p:nvPr/>
          </p:nvSpPr>
          <p:spPr bwMode="auto">
            <a:xfrm>
              <a:off x="5124" y="1344"/>
              <a:ext cx="5" cy="5"/>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77" name="Line 53"/>
            <p:cNvSpPr>
              <a:spLocks noChangeShapeType="1"/>
            </p:cNvSpPr>
            <p:nvPr/>
          </p:nvSpPr>
          <p:spPr bwMode="auto">
            <a:xfrm>
              <a:off x="5124" y="1459"/>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8" name="Rectangle 54"/>
            <p:cNvSpPr>
              <a:spLocks noChangeArrowheads="1"/>
            </p:cNvSpPr>
            <p:nvPr/>
          </p:nvSpPr>
          <p:spPr bwMode="auto">
            <a:xfrm>
              <a:off x="5124" y="1459"/>
              <a:ext cx="5" cy="5"/>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79" name="Line 55"/>
            <p:cNvSpPr>
              <a:spLocks noChangeShapeType="1"/>
            </p:cNvSpPr>
            <p:nvPr/>
          </p:nvSpPr>
          <p:spPr bwMode="auto">
            <a:xfrm>
              <a:off x="5124" y="1574"/>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0" name="Rectangle 56"/>
            <p:cNvSpPr>
              <a:spLocks noChangeArrowheads="1"/>
            </p:cNvSpPr>
            <p:nvPr/>
          </p:nvSpPr>
          <p:spPr bwMode="auto">
            <a:xfrm>
              <a:off x="5124" y="1574"/>
              <a:ext cx="5" cy="5"/>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81" name="Line 57"/>
            <p:cNvSpPr>
              <a:spLocks noChangeShapeType="1"/>
            </p:cNvSpPr>
            <p:nvPr/>
          </p:nvSpPr>
          <p:spPr bwMode="auto">
            <a:xfrm>
              <a:off x="5124" y="1690"/>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2" name="Rectangle 58"/>
            <p:cNvSpPr>
              <a:spLocks noChangeArrowheads="1"/>
            </p:cNvSpPr>
            <p:nvPr/>
          </p:nvSpPr>
          <p:spPr bwMode="auto">
            <a:xfrm>
              <a:off x="5124" y="1690"/>
              <a:ext cx="5" cy="4"/>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83" name="Line 59"/>
            <p:cNvSpPr>
              <a:spLocks noChangeShapeType="1"/>
            </p:cNvSpPr>
            <p:nvPr/>
          </p:nvSpPr>
          <p:spPr bwMode="auto">
            <a:xfrm>
              <a:off x="5124" y="1805"/>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4" name="Rectangle 60"/>
            <p:cNvSpPr>
              <a:spLocks noChangeArrowheads="1"/>
            </p:cNvSpPr>
            <p:nvPr/>
          </p:nvSpPr>
          <p:spPr bwMode="auto">
            <a:xfrm>
              <a:off x="5124" y="1805"/>
              <a:ext cx="5" cy="5"/>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85" name="Line 61"/>
            <p:cNvSpPr>
              <a:spLocks noChangeShapeType="1"/>
            </p:cNvSpPr>
            <p:nvPr/>
          </p:nvSpPr>
          <p:spPr bwMode="auto">
            <a:xfrm>
              <a:off x="5124" y="2151"/>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6" name="Rectangle 62"/>
            <p:cNvSpPr>
              <a:spLocks noChangeArrowheads="1"/>
            </p:cNvSpPr>
            <p:nvPr/>
          </p:nvSpPr>
          <p:spPr bwMode="auto">
            <a:xfrm>
              <a:off x="5124" y="2151"/>
              <a:ext cx="5" cy="4"/>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87" name="Line 63"/>
            <p:cNvSpPr>
              <a:spLocks noChangeShapeType="1"/>
            </p:cNvSpPr>
            <p:nvPr/>
          </p:nvSpPr>
          <p:spPr bwMode="auto">
            <a:xfrm>
              <a:off x="5124" y="2266"/>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8" name="Rectangle 64"/>
            <p:cNvSpPr>
              <a:spLocks noChangeArrowheads="1"/>
            </p:cNvSpPr>
            <p:nvPr/>
          </p:nvSpPr>
          <p:spPr bwMode="auto">
            <a:xfrm>
              <a:off x="5124" y="2266"/>
              <a:ext cx="5" cy="5"/>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89" name="Line 65"/>
            <p:cNvSpPr>
              <a:spLocks noChangeShapeType="1"/>
            </p:cNvSpPr>
            <p:nvPr/>
          </p:nvSpPr>
          <p:spPr bwMode="auto">
            <a:xfrm>
              <a:off x="5124" y="2381"/>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0" name="Rectangle 66"/>
            <p:cNvSpPr>
              <a:spLocks noChangeArrowheads="1"/>
            </p:cNvSpPr>
            <p:nvPr/>
          </p:nvSpPr>
          <p:spPr bwMode="auto">
            <a:xfrm>
              <a:off x="5124" y="2381"/>
              <a:ext cx="5" cy="5"/>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91" name="Line 67"/>
            <p:cNvSpPr>
              <a:spLocks noChangeShapeType="1"/>
            </p:cNvSpPr>
            <p:nvPr/>
          </p:nvSpPr>
          <p:spPr bwMode="auto">
            <a:xfrm>
              <a:off x="5124" y="2727"/>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2" name="Rectangle 68"/>
            <p:cNvSpPr>
              <a:spLocks noChangeArrowheads="1"/>
            </p:cNvSpPr>
            <p:nvPr/>
          </p:nvSpPr>
          <p:spPr bwMode="auto">
            <a:xfrm>
              <a:off x="5124" y="2727"/>
              <a:ext cx="5" cy="4"/>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93" name="Line 69"/>
            <p:cNvSpPr>
              <a:spLocks noChangeShapeType="1"/>
            </p:cNvSpPr>
            <p:nvPr/>
          </p:nvSpPr>
          <p:spPr bwMode="auto">
            <a:xfrm>
              <a:off x="5124" y="2842"/>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4" name="Rectangle 70"/>
            <p:cNvSpPr>
              <a:spLocks noChangeArrowheads="1"/>
            </p:cNvSpPr>
            <p:nvPr/>
          </p:nvSpPr>
          <p:spPr bwMode="auto">
            <a:xfrm>
              <a:off x="5124" y="2842"/>
              <a:ext cx="5" cy="5"/>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95" name="Line 71"/>
            <p:cNvSpPr>
              <a:spLocks noChangeShapeType="1"/>
            </p:cNvSpPr>
            <p:nvPr/>
          </p:nvSpPr>
          <p:spPr bwMode="auto">
            <a:xfrm>
              <a:off x="5124" y="2957"/>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6" name="Rectangle 72"/>
            <p:cNvSpPr>
              <a:spLocks noChangeArrowheads="1"/>
            </p:cNvSpPr>
            <p:nvPr/>
          </p:nvSpPr>
          <p:spPr bwMode="auto">
            <a:xfrm>
              <a:off x="5124" y="2957"/>
              <a:ext cx="5" cy="5"/>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97" name="Line 73"/>
            <p:cNvSpPr>
              <a:spLocks noChangeShapeType="1"/>
            </p:cNvSpPr>
            <p:nvPr/>
          </p:nvSpPr>
          <p:spPr bwMode="auto">
            <a:xfrm>
              <a:off x="5124" y="3418"/>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8" name="Rectangle 74"/>
            <p:cNvSpPr>
              <a:spLocks noChangeArrowheads="1"/>
            </p:cNvSpPr>
            <p:nvPr/>
          </p:nvSpPr>
          <p:spPr bwMode="auto">
            <a:xfrm>
              <a:off x="5124" y="3418"/>
              <a:ext cx="5" cy="5"/>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99" name="Line 75"/>
            <p:cNvSpPr>
              <a:spLocks noChangeShapeType="1"/>
            </p:cNvSpPr>
            <p:nvPr/>
          </p:nvSpPr>
          <p:spPr bwMode="auto">
            <a:xfrm>
              <a:off x="5124" y="3533"/>
              <a:ext cx="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00" name="Rectangle 76"/>
            <p:cNvSpPr>
              <a:spLocks noChangeArrowheads="1"/>
            </p:cNvSpPr>
            <p:nvPr/>
          </p:nvSpPr>
          <p:spPr bwMode="auto">
            <a:xfrm>
              <a:off x="5124" y="3533"/>
              <a:ext cx="5" cy="5"/>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mtClean="0"/>
              <a:t>Notable Impacts</a:t>
            </a:r>
          </a:p>
        </p:txBody>
      </p:sp>
      <p:sp>
        <p:nvSpPr>
          <p:cNvPr id="9219" name="Content Placeholder 2"/>
          <p:cNvSpPr>
            <a:spLocks noGrp="1"/>
          </p:cNvSpPr>
          <p:nvPr>
            <p:ph idx="1"/>
          </p:nvPr>
        </p:nvSpPr>
        <p:spPr/>
        <p:txBody>
          <a:bodyPr/>
          <a:lstStyle/>
          <a:p>
            <a:r>
              <a:rPr lang="en-US" dirty="0" smtClean="0"/>
              <a:t>In establishing tax rates at these levels, the Board should be aware of a number of important facts.</a:t>
            </a:r>
          </a:p>
          <a:p>
            <a:pPr lvl="1"/>
            <a:r>
              <a:rPr lang="en-US" dirty="0" smtClean="0"/>
              <a:t>By law, monies collected through bond tax levies can only be used to repay bonded debt.</a:t>
            </a:r>
          </a:p>
          <a:p>
            <a:pPr lvl="1"/>
            <a:r>
              <a:rPr lang="en-US" dirty="0" smtClean="0"/>
              <a:t>That the combined 2014-15 general obligation bond tax rate for the five measures in the resolution will represent an equal amount from the combined tax rate levied in 2013-14.</a:t>
            </a:r>
          </a:p>
          <a:p>
            <a:pPr lvl="1"/>
            <a:r>
              <a:rPr lang="en-US" dirty="0" smtClean="0"/>
              <a:t>Tax rates for the bond measures will be at or below targeted maximums again this year.</a:t>
            </a:r>
          </a:p>
        </p:txBody>
      </p:sp>
      <p:sp>
        <p:nvSpPr>
          <p:cNvPr id="4" name="Footer Placeholder 3"/>
          <p:cNvSpPr>
            <a:spLocks noGrp="1"/>
          </p:cNvSpPr>
          <p:nvPr>
            <p:ph type="ftr" sz="quarter" idx="10"/>
          </p:nvPr>
        </p:nvSpPr>
        <p:spPr/>
        <p:txBody>
          <a:bodyPr/>
          <a:lstStyle/>
          <a:p>
            <a:pPr>
              <a:defRPr/>
            </a:pPr>
            <a:r>
              <a:rPr lang="en-US" smtClean="0"/>
              <a:t>Presentation to the West Contra Costa Unified School District Board of Education    |    page  </a:t>
            </a:r>
            <a:endParaRPr lang="en-US"/>
          </a:p>
        </p:txBody>
      </p:sp>
      <p:sp>
        <p:nvSpPr>
          <p:cNvPr id="5" name="Slide Number Placeholder 4"/>
          <p:cNvSpPr>
            <a:spLocks noGrp="1"/>
          </p:cNvSpPr>
          <p:nvPr>
            <p:ph type="sldNum" sz="quarter" idx="11"/>
          </p:nvPr>
        </p:nvSpPr>
        <p:spPr/>
        <p:txBody>
          <a:bodyPr/>
          <a:lstStyle/>
          <a:p>
            <a:pPr>
              <a:defRPr/>
            </a:pPr>
            <a:fld id="{579452C3-C4A7-47F3-AA52-8B4FE11DB0E2}" type="slidenum">
              <a:rPr lang="en-US" smtClean="0"/>
              <a:pPr>
                <a:defRPr/>
              </a:pPr>
              <a:t>4</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p:txBody>
          <a:bodyPr/>
          <a:lstStyle/>
          <a:p>
            <a:r>
              <a:rPr lang="en-US" dirty="0" smtClean="0"/>
              <a:t>Stable Tax Rate History</a:t>
            </a:r>
            <a:endParaRPr lang="en-US" altLang="en-US" dirty="0" smtClean="0"/>
          </a:p>
        </p:txBody>
      </p:sp>
      <p:sp>
        <p:nvSpPr>
          <p:cNvPr id="4" name="Footer Placeholder 3"/>
          <p:cNvSpPr>
            <a:spLocks noGrp="1"/>
          </p:cNvSpPr>
          <p:nvPr>
            <p:ph type="ftr" sz="quarter" idx="10"/>
          </p:nvPr>
        </p:nvSpPr>
        <p:spPr/>
        <p:txBody>
          <a:bodyPr/>
          <a:lstStyle/>
          <a:p>
            <a:pPr>
              <a:defRPr/>
            </a:pPr>
            <a:r>
              <a:rPr lang="en-US"/>
              <a:t>West Contra Costa USD 2014 General Obligation Refunding Bonds |</a:t>
            </a:r>
          </a:p>
        </p:txBody>
      </p:sp>
      <p:sp>
        <p:nvSpPr>
          <p:cNvPr id="19461" name="Slide Number Placeholder 4"/>
          <p:cNvSpPr>
            <a:spLocks noGrp="1"/>
          </p:cNvSpPr>
          <p:nvPr>
            <p:ph type="sldNum" sz="quarter" idx="11"/>
          </p:nvPr>
        </p:nvSpPr>
        <p:spPr/>
        <p:txBody>
          <a:bodyPr/>
          <a:lstStyle/>
          <a:p>
            <a:pPr>
              <a:defRPr/>
            </a:pPr>
            <a:fld id="{893E9568-8BB9-4B9A-9FA7-F03D2BAC7E4F}" type="slidenum">
              <a:rPr lang="en-US" altLang="en-US"/>
              <a:pPr>
                <a:defRPr/>
              </a:pPr>
              <a:t>5</a:t>
            </a:fld>
            <a:endParaRPr lang="en-US" altLang="en-US"/>
          </a:p>
        </p:txBody>
      </p:sp>
      <p:sp>
        <p:nvSpPr>
          <p:cNvPr id="2054" name="Content Placeholder 6"/>
          <p:cNvSpPr>
            <a:spLocks noGrp="1"/>
          </p:cNvSpPr>
          <p:nvPr>
            <p:ph idx="1"/>
          </p:nvPr>
        </p:nvSpPr>
        <p:spPr/>
        <p:txBody>
          <a:bodyPr/>
          <a:lstStyle/>
          <a:p>
            <a:r>
              <a:rPr lang="en-US" altLang="en-US" dirty="0" smtClean="0"/>
              <a:t>The District has been able to maintain their tax rate target in connection with each of their bond programs. </a:t>
            </a:r>
          </a:p>
        </p:txBody>
      </p:sp>
      <p:graphicFrame>
        <p:nvGraphicFramePr>
          <p:cNvPr id="7" name="Table 6"/>
          <p:cNvGraphicFramePr>
            <a:graphicFrameLocks noGrp="1"/>
          </p:cNvGraphicFramePr>
          <p:nvPr/>
        </p:nvGraphicFramePr>
        <p:xfrm>
          <a:off x="1219200" y="2286000"/>
          <a:ext cx="6816543" cy="3605897"/>
        </p:xfrm>
        <a:graphic>
          <a:graphicData uri="http://schemas.openxmlformats.org/drawingml/2006/table">
            <a:tbl>
              <a:tblPr/>
              <a:tblGrid>
                <a:gridCol w="621156"/>
                <a:gridCol w="1022319"/>
                <a:gridCol w="1074083"/>
                <a:gridCol w="1038496"/>
                <a:gridCol w="999674"/>
                <a:gridCol w="1038496"/>
                <a:gridCol w="1022319"/>
              </a:tblGrid>
              <a:tr h="291582">
                <a:tc>
                  <a:txBody>
                    <a:bodyPr/>
                    <a:lstStyle/>
                    <a:p>
                      <a:pPr algn="ctr" rtl="0" fontAlgn="t"/>
                      <a:r>
                        <a:rPr lang="en-US" sz="1000" b="1" i="0" u="none" strike="noStrike" dirty="0">
                          <a:solidFill>
                            <a:srgbClr val="FFFFFF"/>
                          </a:solidFill>
                          <a:latin typeface="Calibri"/>
                        </a:rPr>
                        <a:t> </a:t>
                      </a:r>
                    </a:p>
                  </a:txBody>
                  <a:tcPr marL="9719" marR="9719" marT="9719" marB="0">
                    <a:lnL>
                      <a:noFill/>
                    </a:lnL>
                    <a:lnR>
                      <a:noFill/>
                    </a:lnR>
                    <a:lnT>
                      <a:noFill/>
                    </a:lnT>
                    <a:lnB>
                      <a:noFill/>
                    </a:lnB>
                    <a:solidFill>
                      <a:srgbClr val="E1E7F1"/>
                    </a:solidFill>
                  </a:tcPr>
                </a:tc>
                <a:tc>
                  <a:txBody>
                    <a:bodyPr/>
                    <a:lstStyle/>
                    <a:p>
                      <a:pPr algn="r" rtl="0" fontAlgn="ctr"/>
                      <a:r>
                        <a:rPr lang="en-US" sz="1000" b="1" i="0" u="none" strike="noStrike">
                          <a:solidFill>
                            <a:srgbClr val="404040"/>
                          </a:solidFill>
                          <a:latin typeface="Calibri"/>
                        </a:rPr>
                        <a:t>1998 Measure E</a:t>
                      </a:r>
                    </a:p>
                  </a:txBody>
                  <a:tcPr marL="9719" marR="87474" marT="9719" marB="0" anchor="ctr">
                    <a:lnL>
                      <a:noFill/>
                    </a:lnL>
                    <a:lnR>
                      <a:noFill/>
                    </a:lnR>
                    <a:lnT>
                      <a:noFill/>
                    </a:lnT>
                    <a:lnB w="19050" cap="flat" cmpd="sng" algn="ctr">
                      <a:solidFill>
                        <a:srgbClr val="FFFFFF"/>
                      </a:solidFill>
                      <a:prstDash val="solid"/>
                      <a:round/>
                      <a:headEnd type="none" w="med" len="med"/>
                      <a:tailEnd type="none" w="med" len="med"/>
                    </a:lnB>
                    <a:solidFill>
                      <a:srgbClr val="E1E7F1"/>
                    </a:solidFill>
                  </a:tcPr>
                </a:tc>
                <a:tc>
                  <a:txBody>
                    <a:bodyPr/>
                    <a:lstStyle/>
                    <a:p>
                      <a:pPr algn="r" rtl="0" fontAlgn="ctr"/>
                      <a:r>
                        <a:rPr lang="en-US" sz="1000" b="1" i="0" u="none" strike="noStrike">
                          <a:solidFill>
                            <a:srgbClr val="404040"/>
                          </a:solidFill>
                          <a:latin typeface="Calibri"/>
                        </a:rPr>
                        <a:t>2000 Measure M</a:t>
                      </a:r>
                    </a:p>
                  </a:txBody>
                  <a:tcPr marL="9719" marR="87474" marT="9719" marB="0" anchor="ctr">
                    <a:lnL>
                      <a:noFill/>
                    </a:lnL>
                    <a:lnR>
                      <a:noFill/>
                    </a:lnR>
                    <a:lnT>
                      <a:noFill/>
                    </a:lnT>
                    <a:lnB w="19050" cap="flat" cmpd="sng" algn="ctr">
                      <a:solidFill>
                        <a:srgbClr val="FFFFFF"/>
                      </a:solidFill>
                      <a:prstDash val="solid"/>
                      <a:round/>
                      <a:headEnd type="none" w="med" len="med"/>
                      <a:tailEnd type="none" w="med" len="med"/>
                    </a:lnB>
                    <a:solidFill>
                      <a:srgbClr val="E1E7F1"/>
                    </a:solidFill>
                  </a:tcPr>
                </a:tc>
                <a:tc>
                  <a:txBody>
                    <a:bodyPr/>
                    <a:lstStyle/>
                    <a:p>
                      <a:pPr algn="r" rtl="0" fontAlgn="ctr"/>
                      <a:r>
                        <a:rPr lang="en-US" sz="1000" b="1" i="0" u="none" strike="noStrike" dirty="0">
                          <a:solidFill>
                            <a:srgbClr val="404040"/>
                          </a:solidFill>
                          <a:latin typeface="Calibri"/>
                        </a:rPr>
                        <a:t>2002 Measure D</a:t>
                      </a:r>
                    </a:p>
                  </a:txBody>
                  <a:tcPr marL="9719" marR="87474" marT="9719" marB="0" anchor="ctr">
                    <a:lnL>
                      <a:noFill/>
                    </a:lnL>
                    <a:lnR>
                      <a:noFill/>
                    </a:lnR>
                    <a:lnT>
                      <a:noFill/>
                    </a:lnT>
                    <a:lnB w="19050" cap="flat" cmpd="sng" algn="ctr">
                      <a:solidFill>
                        <a:srgbClr val="FFFFFF"/>
                      </a:solidFill>
                      <a:prstDash val="solid"/>
                      <a:round/>
                      <a:headEnd type="none" w="med" len="med"/>
                      <a:tailEnd type="none" w="med" len="med"/>
                    </a:lnB>
                    <a:solidFill>
                      <a:srgbClr val="E1E7F1"/>
                    </a:solidFill>
                  </a:tcPr>
                </a:tc>
                <a:tc>
                  <a:txBody>
                    <a:bodyPr/>
                    <a:lstStyle/>
                    <a:p>
                      <a:pPr algn="r" rtl="0" fontAlgn="ctr"/>
                      <a:r>
                        <a:rPr lang="en-US" sz="1000" b="1" i="0" u="none" strike="noStrike">
                          <a:solidFill>
                            <a:srgbClr val="404040"/>
                          </a:solidFill>
                          <a:latin typeface="Calibri"/>
                        </a:rPr>
                        <a:t>2005 Measure J</a:t>
                      </a:r>
                    </a:p>
                  </a:txBody>
                  <a:tcPr marL="9719" marR="87474" marT="9719" marB="0" anchor="ctr">
                    <a:lnL>
                      <a:noFill/>
                    </a:lnL>
                    <a:lnR>
                      <a:noFill/>
                    </a:lnR>
                    <a:lnT>
                      <a:noFill/>
                    </a:lnT>
                    <a:lnB w="19050" cap="flat" cmpd="sng" algn="ctr">
                      <a:solidFill>
                        <a:srgbClr val="FFFFFF"/>
                      </a:solidFill>
                      <a:prstDash val="solid"/>
                      <a:round/>
                      <a:headEnd type="none" w="med" len="med"/>
                      <a:tailEnd type="none" w="med" len="med"/>
                    </a:lnB>
                    <a:solidFill>
                      <a:srgbClr val="E1E7F1"/>
                    </a:solidFill>
                  </a:tcPr>
                </a:tc>
                <a:tc>
                  <a:txBody>
                    <a:bodyPr/>
                    <a:lstStyle/>
                    <a:p>
                      <a:pPr algn="r" rtl="0" fontAlgn="ctr"/>
                      <a:r>
                        <a:rPr lang="en-US" sz="1000" b="1" i="0" u="none" strike="noStrike">
                          <a:solidFill>
                            <a:srgbClr val="404040"/>
                          </a:solidFill>
                          <a:latin typeface="Calibri"/>
                        </a:rPr>
                        <a:t>2010 Measure D</a:t>
                      </a:r>
                    </a:p>
                  </a:txBody>
                  <a:tcPr marL="9719" marR="87474" marT="9719" marB="0" anchor="ctr">
                    <a:lnL>
                      <a:noFill/>
                    </a:lnL>
                    <a:lnR>
                      <a:noFill/>
                    </a:lnR>
                    <a:lnT>
                      <a:noFill/>
                    </a:lnT>
                    <a:lnB w="19050" cap="flat" cmpd="sng" algn="ctr">
                      <a:solidFill>
                        <a:srgbClr val="FFFFFF"/>
                      </a:solidFill>
                      <a:prstDash val="solid"/>
                      <a:round/>
                      <a:headEnd type="none" w="med" len="med"/>
                      <a:tailEnd type="none" w="med" len="med"/>
                    </a:lnB>
                    <a:solidFill>
                      <a:srgbClr val="E1E7F1"/>
                    </a:solidFill>
                  </a:tcPr>
                </a:tc>
                <a:tc>
                  <a:txBody>
                    <a:bodyPr/>
                    <a:lstStyle/>
                    <a:p>
                      <a:pPr algn="r" rtl="0" fontAlgn="ctr"/>
                      <a:r>
                        <a:rPr lang="en-US" sz="1000" b="1" i="0" u="none" strike="noStrike">
                          <a:solidFill>
                            <a:srgbClr val="404040"/>
                          </a:solidFill>
                          <a:latin typeface="Calibri"/>
                        </a:rPr>
                        <a:t>2012 Measure E</a:t>
                      </a:r>
                    </a:p>
                  </a:txBody>
                  <a:tcPr marL="9719" marR="87474" marT="9719" marB="0" anchor="ctr">
                    <a:lnL>
                      <a:noFill/>
                    </a:lnL>
                    <a:lnR>
                      <a:noFill/>
                    </a:lnR>
                    <a:lnT>
                      <a:noFill/>
                    </a:lnT>
                    <a:lnB w="19050" cap="flat" cmpd="sng" algn="ctr">
                      <a:solidFill>
                        <a:srgbClr val="FFFFFF"/>
                      </a:solidFill>
                      <a:prstDash val="solid"/>
                      <a:round/>
                      <a:headEnd type="none" w="med" len="med"/>
                      <a:tailEnd type="none" w="med" len="med"/>
                    </a:lnB>
                    <a:solidFill>
                      <a:srgbClr val="E1E7F1"/>
                    </a:solidFill>
                  </a:tcPr>
                </a:tc>
              </a:tr>
              <a:tr h="204107">
                <a:tc>
                  <a:txBody>
                    <a:bodyPr/>
                    <a:lstStyle/>
                    <a:p>
                      <a:pPr algn="ctr" rtl="0" fontAlgn="t"/>
                      <a:r>
                        <a:rPr lang="en-US" sz="1000" b="0" i="0" u="none" strike="noStrike">
                          <a:solidFill>
                            <a:srgbClr val="404040"/>
                          </a:solidFill>
                          <a:latin typeface="Calibri"/>
                        </a:rPr>
                        <a:t>1998/99</a:t>
                      </a:r>
                    </a:p>
                  </a:txBody>
                  <a:tcPr marL="9719" marR="9719" marT="9719" marB="0">
                    <a:lnL>
                      <a:noFill/>
                    </a:lnL>
                    <a:lnR>
                      <a:noFill/>
                    </a:lnR>
                    <a:lnT>
                      <a:noFill/>
                    </a:lnT>
                    <a:lnB>
                      <a:noFill/>
                    </a:lnB>
                    <a:solidFill>
                      <a:srgbClr val="E1E7F1"/>
                    </a:solidFill>
                  </a:tcPr>
                </a:tc>
                <a:tc>
                  <a:txBody>
                    <a:bodyPr/>
                    <a:lstStyle/>
                    <a:p>
                      <a:pPr algn="r" rtl="0" fontAlgn="t"/>
                      <a:r>
                        <a:rPr lang="en-US" sz="1000" b="0" i="0" u="none" strike="noStrike">
                          <a:solidFill>
                            <a:srgbClr val="404040"/>
                          </a:solidFill>
                          <a:latin typeface="Calibri"/>
                        </a:rPr>
                        <a:t>$6.10 </a:t>
                      </a:r>
                    </a:p>
                  </a:txBody>
                  <a:tcPr marL="9719" marR="87474" marT="9719" marB="0">
                    <a:lnL>
                      <a:noFill/>
                    </a:lnL>
                    <a:lnR>
                      <a:noFill/>
                    </a:lnR>
                    <a:lnT w="19050" cap="flat" cmpd="sng" algn="ctr">
                      <a:solidFill>
                        <a:srgbClr val="FFFFFF"/>
                      </a:solidFill>
                      <a:prstDash val="solid"/>
                      <a:round/>
                      <a:headEnd type="none" w="med" len="med"/>
                      <a:tailEnd type="none" w="med" len="med"/>
                    </a:lnT>
                    <a:lnB>
                      <a:noFill/>
                    </a:lnB>
                    <a:solidFill>
                      <a:srgbClr val="E1E7F1"/>
                    </a:solidFill>
                  </a:tcPr>
                </a:tc>
                <a:tc>
                  <a:txBody>
                    <a:bodyPr/>
                    <a:lstStyle/>
                    <a:p>
                      <a:pPr algn="r" rtl="0" fontAlgn="t"/>
                      <a:r>
                        <a:rPr lang="en-US" sz="1000" b="0" i="0" u="none" strike="noStrike">
                          <a:solidFill>
                            <a:srgbClr val="404040"/>
                          </a:solidFill>
                          <a:latin typeface="Calibri"/>
                        </a:rPr>
                        <a:t>N/A</a:t>
                      </a:r>
                    </a:p>
                  </a:txBody>
                  <a:tcPr marL="9719" marR="87474" marT="9719" marB="0">
                    <a:lnL>
                      <a:noFill/>
                    </a:lnL>
                    <a:lnR>
                      <a:noFill/>
                    </a:lnR>
                    <a:lnT w="19050" cap="flat" cmpd="sng" algn="ctr">
                      <a:solidFill>
                        <a:srgbClr val="FFFFFF"/>
                      </a:solidFill>
                      <a:prstDash val="solid"/>
                      <a:round/>
                      <a:headEnd type="none" w="med" len="med"/>
                      <a:tailEnd type="none" w="med" len="med"/>
                    </a:lnT>
                    <a:lnB>
                      <a:noFill/>
                    </a:lnB>
                    <a:solidFill>
                      <a:srgbClr val="E1E7F1"/>
                    </a:solidFill>
                  </a:tcPr>
                </a:tc>
                <a:tc>
                  <a:txBody>
                    <a:bodyPr/>
                    <a:lstStyle/>
                    <a:p>
                      <a:pPr algn="r" rtl="0" fontAlgn="t"/>
                      <a:r>
                        <a:rPr lang="en-US" sz="1000" b="0" i="0" u="none" strike="noStrike">
                          <a:solidFill>
                            <a:srgbClr val="404040"/>
                          </a:solidFill>
                          <a:latin typeface="Calibri"/>
                        </a:rPr>
                        <a:t>N/A</a:t>
                      </a:r>
                    </a:p>
                  </a:txBody>
                  <a:tcPr marL="9719" marR="87474" marT="9719" marB="0">
                    <a:lnL>
                      <a:noFill/>
                    </a:lnL>
                    <a:lnR>
                      <a:noFill/>
                    </a:lnR>
                    <a:lnT w="19050" cap="flat" cmpd="sng" algn="ctr">
                      <a:solidFill>
                        <a:srgbClr val="FFFFFF"/>
                      </a:solidFill>
                      <a:prstDash val="solid"/>
                      <a:round/>
                      <a:headEnd type="none" w="med" len="med"/>
                      <a:tailEnd type="none" w="med" len="med"/>
                    </a:lnT>
                    <a:lnB>
                      <a:noFill/>
                    </a:lnB>
                    <a:solidFill>
                      <a:srgbClr val="E1E7F1"/>
                    </a:solidFill>
                  </a:tcPr>
                </a:tc>
                <a:tc>
                  <a:txBody>
                    <a:bodyPr/>
                    <a:lstStyle/>
                    <a:p>
                      <a:pPr algn="r" rtl="0" fontAlgn="t"/>
                      <a:r>
                        <a:rPr lang="en-US" sz="1000" b="0" i="0" u="none" strike="noStrike">
                          <a:solidFill>
                            <a:srgbClr val="404040"/>
                          </a:solidFill>
                          <a:latin typeface="Calibri"/>
                        </a:rPr>
                        <a:t>N/A</a:t>
                      </a:r>
                    </a:p>
                  </a:txBody>
                  <a:tcPr marL="9719" marR="87474" marT="9719" marB="0">
                    <a:lnL>
                      <a:noFill/>
                    </a:lnL>
                    <a:lnR>
                      <a:noFill/>
                    </a:lnR>
                    <a:lnT w="19050" cap="flat" cmpd="sng" algn="ctr">
                      <a:solidFill>
                        <a:srgbClr val="FFFFFF"/>
                      </a:solidFill>
                      <a:prstDash val="solid"/>
                      <a:round/>
                      <a:headEnd type="none" w="med" len="med"/>
                      <a:tailEnd type="none" w="med" len="med"/>
                    </a:lnT>
                    <a:lnB>
                      <a:noFill/>
                    </a:lnB>
                    <a:solidFill>
                      <a:srgbClr val="E1E7F1"/>
                    </a:solidFill>
                  </a:tcPr>
                </a:tc>
                <a:tc>
                  <a:txBody>
                    <a:bodyPr/>
                    <a:lstStyle/>
                    <a:p>
                      <a:pPr algn="r" rtl="0" fontAlgn="t"/>
                      <a:r>
                        <a:rPr lang="en-US" sz="1000" b="0" i="0" u="none" strike="noStrike">
                          <a:solidFill>
                            <a:srgbClr val="404040"/>
                          </a:solidFill>
                          <a:latin typeface="Calibri"/>
                        </a:rPr>
                        <a:t>N/A</a:t>
                      </a:r>
                    </a:p>
                  </a:txBody>
                  <a:tcPr marL="9719" marR="87474" marT="9719" marB="0">
                    <a:lnL>
                      <a:noFill/>
                    </a:lnL>
                    <a:lnR>
                      <a:noFill/>
                    </a:lnR>
                    <a:lnT w="19050" cap="flat" cmpd="sng" algn="ctr">
                      <a:solidFill>
                        <a:srgbClr val="FFFFFF"/>
                      </a:solidFill>
                      <a:prstDash val="solid"/>
                      <a:round/>
                      <a:headEnd type="none" w="med" len="med"/>
                      <a:tailEnd type="none" w="med" len="med"/>
                    </a:lnT>
                    <a:lnB>
                      <a:noFill/>
                    </a:lnB>
                    <a:solidFill>
                      <a:srgbClr val="E1E7F1"/>
                    </a:solidFill>
                  </a:tcPr>
                </a:tc>
                <a:tc>
                  <a:txBody>
                    <a:bodyPr/>
                    <a:lstStyle/>
                    <a:p>
                      <a:pPr algn="r" rtl="0" fontAlgn="t"/>
                      <a:r>
                        <a:rPr lang="en-US" sz="1000" b="0" i="0" u="none" strike="noStrike">
                          <a:solidFill>
                            <a:srgbClr val="404040"/>
                          </a:solidFill>
                          <a:latin typeface="Calibri"/>
                        </a:rPr>
                        <a:t>N/A</a:t>
                      </a:r>
                    </a:p>
                  </a:txBody>
                  <a:tcPr marL="9719" marR="87474" marT="9719" marB="0">
                    <a:lnL>
                      <a:noFill/>
                    </a:lnL>
                    <a:lnR>
                      <a:noFill/>
                    </a:lnR>
                    <a:lnT w="19050" cap="flat" cmpd="sng" algn="ctr">
                      <a:solidFill>
                        <a:srgbClr val="FFFFFF"/>
                      </a:solidFill>
                      <a:prstDash val="solid"/>
                      <a:round/>
                      <a:headEnd type="none" w="med" len="med"/>
                      <a:tailEnd type="none" w="med" len="med"/>
                    </a:lnT>
                    <a:lnB>
                      <a:noFill/>
                    </a:lnB>
                    <a:solidFill>
                      <a:srgbClr val="E1E7F1"/>
                    </a:solidFill>
                  </a:tcPr>
                </a:tc>
              </a:tr>
              <a:tr h="194388">
                <a:tc>
                  <a:txBody>
                    <a:bodyPr/>
                    <a:lstStyle/>
                    <a:p>
                      <a:pPr algn="ctr" rtl="0" fontAlgn="t"/>
                      <a:r>
                        <a:rPr lang="en-US" sz="1000" b="0" i="0" u="none" strike="noStrike">
                          <a:solidFill>
                            <a:srgbClr val="404040"/>
                          </a:solidFill>
                          <a:latin typeface="Calibri"/>
                        </a:rPr>
                        <a:t>1999/00</a:t>
                      </a:r>
                    </a:p>
                  </a:txBody>
                  <a:tcPr marL="9719" marR="9719" marT="9719" marB="0">
                    <a:lnL>
                      <a:noFill/>
                    </a:lnL>
                    <a:lnR>
                      <a:noFill/>
                    </a:lnR>
                    <a:lnT>
                      <a:noFill/>
                    </a:lnT>
                    <a:lnB>
                      <a:noFill/>
                    </a:lnB>
                    <a:solidFill>
                      <a:srgbClr val="E1E7F1"/>
                    </a:solidFill>
                  </a:tcPr>
                </a:tc>
                <a:tc>
                  <a:txBody>
                    <a:bodyPr/>
                    <a:lstStyle/>
                    <a:p>
                      <a:pPr algn="r" rtl="0" fontAlgn="t"/>
                      <a:r>
                        <a:rPr lang="en-US" sz="1000" b="0" i="0" u="none" strike="noStrike">
                          <a:solidFill>
                            <a:srgbClr val="404040"/>
                          </a:solidFill>
                          <a:latin typeface="Calibri"/>
                        </a:rPr>
                        <a:t>$12.50 </a:t>
                      </a:r>
                    </a:p>
                  </a:txBody>
                  <a:tcPr marL="9719" marR="87474" marT="9719" marB="0">
                    <a:lnL>
                      <a:noFill/>
                    </a:lnL>
                    <a:lnR>
                      <a:noFill/>
                    </a:lnR>
                    <a:lnT>
                      <a:noFill/>
                    </a:lnT>
                    <a:lnB>
                      <a:noFill/>
                    </a:lnB>
                    <a:solidFill>
                      <a:srgbClr val="E1E7F1"/>
                    </a:solidFill>
                  </a:tcPr>
                </a:tc>
                <a:tc>
                  <a:txBody>
                    <a:bodyPr/>
                    <a:lstStyle/>
                    <a:p>
                      <a:pPr algn="r" rtl="0" fontAlgn="t"/>
                      <a:r>
                        <a:rPr lang="en-US" sz="1000" b="0" i="0" u="none" strike="noStrike">
                          <a:solidFill>
                            <a:srgbClr val="404040"/>
                          </a:solidFill>
                          <a:latin typeface="Calibri"/>
                        </a:rPr>
                        <a:t>N/A</a:t>
                      </a:r>
                    </a:p>
                  </a:txBody>
                  <a:tcPr marL="9719" marR="87474" marT="9719" marB="0">
                    <a:lnL>
                      <a:noFill/>
                    </a:lnL>
                    <a:lnR>
                      <a:noFill/>
                    </a:lnR>
                    <a:lnT>
                      <a:noFill/>
                    </a:lnT>
                    <a:lnB>
                      <a:noFill/>
                    </a:lnB>
                    <a:solidFill>
                      <a:srgbClr val="E1E7F1"/>
                    </a:solidFill>
                  </a:tcPr>
                </a:tc>
                <a:tc>
                  <a:txBody>
                    <a:bodyPr/>
                    <a:lstStyle/>
                    <a:p>
                      <a:pPr algn="r" rtl="0" fontAlgn="t"/>
                      <a:r>
                        <a:rPr lang="en-US" sz="1000" b="0" i="0" u="none" strike="noStrike">
                          <a:solidFill>
                            <a:srgbClr val="404040"/>
                          </a:solidFill>
                          <a:latin typeface="Calibri"/>
                        </a:rPr>
                        <a:t>N/A</a:t>
                      </a:r>
                    </a:p>
                  </a:txBody>
                  <a:tcPr marL="9719" marR="87474" marT="9719" marB="0">
                    <a:lnL>
                      <a:noFill/>
                    </a:lnL>
                    <a:lnR>
                      <a:noFill/>
                    </a:lnR>
                    <a:lnT>
                      <a:noFill/>
                    </a:lnT>
                    <a:lnB>
                      <a:noFill/>
                    </a:lnB>
                    <a:solidFill>
                      <a:srgbClr val="E1E7F1"/>
                    </a:solidFill>
                  </a:tcPr>
                </a:tc>
                <a:tc>
                  <a:txBody>
                    <a:bodyPr/>
                    <a:lstStyle/>
                    <a:p>
                      <a:pPr algn="r" rtl="0" fontAlgn="t"/>
                      <a:r>
                        <a:rPr lang="en-US" sz="1000" b="0" i="0" u="none" strike="noStrike">
                          <a:solidFill>
                            <a:srgbClr val="404040"/>
                          </a:solidFill>
                          <a:latin typeface="Calibri"/>
                        </a:rPr>
                        <a:t>N/A</a:t>
                      </a:r>
                    </a:p>
                  </a:txBody>
                  <a:tcPr marL="9719" marR="87474" marT="9719" marB="0">
                    <a:lnL>
                      <a:noFill/>
                    </a:lnL>
                    <a:lnR>
                      <a:noFill/>
                    </a:lnR>
                    <a:lnT>
                      <a:noFill/>
                    </a:lnT>
                    <a:lnB>
                      <a:noFill/>
                    </a:lnB>
                    <a:solidFill>
                      <a:srgbClr val="E1E7F1"/>
                    </a:solidFill>
                  </a:tcPr>
                </a:tc>
                <a:tc>
                  <a:txBody>
                    <a:bodyPr/>
                    <a:lstStyle/>
                    <a:p>
                      <a:pPr algn="r" rtl="0" fontAlgn="t"/>
                      <a:r>
                        <a:rPr lang="en-US" sz="1000" b="0" i="0" u="none" strike="noStrike">
                          <a:solidFill>
                            <a:srgbClr val="404040"/>
                          </a:solidFill>
                          <a:latin typeface="Calibri"/>
                        </a:rPr>
                        <a:t>N/A</a:t>
                      </a:r>
                    </a:p>
                  </a:txBody>
                  <a:tcPr marL="9719" marR="87474" marT="9719" marB="0">
                    <a:lnL>
                      <a:noFill/>
                    </a:lnL>
                    <a:lnR>
                      <a:noFill/>
                    </a:lnR>
                    <a:lnT>
                      <a:noFill/>
                    </a:lnT>
                    <a:lnB>
                      <a:noFill/>
                    </a:lnB>
                    <a:solidFill>
                      <a:srgbClr val="E1E7F1"/>
                    </a:solidFill>
                  </a:tcPr>
                </a:tc>
                <a:tc>
                  <a:txBody>
                    <a:bodyPr/>
                    <a:lstStyle/>
                    <a:p>
                      <a:pPr algn="r" rtl="0" fontAlgn="t"/>
                      <a:r>
                        <a:rPr lang="en-US" sz="1000" b="0" i="0" u="none" strike="noStrike">
                          <a:solidFill>
                            <a:srgbClr val="404040"/>
                          </a:solidFill>
                          <a:latin typeface="Calibri"/>
                        </a:rPr>
                        <a:t>N/A</a:t>
                      </a:r>
                    </a:p>
                  </a:txBody>
                  <a:tcPr marL="9719" marR="87474" marT="9719" marB="0">
                    <a:lnL>
                      <a:noFill/>
                    </a:lnL>
                    <a:lnR>
                      <a:noFill/>
                    </a:lnR>
                    <a:lnT>
                      <a:noFill/>
                    </a:lnT>
                    <a:lnB>
                      <a:noFill/>
                    </a:lnB>
                    <a:solidFill>
                      <a:srgbClr val="E1E7F1"/>
                    </a:solidFill>
                  </a:tcPr>
                </a:tc>
              </a:tr>
              <a:tr h="194388">
                <a:tc>
                  <a:txBody>
                    <a:bodyPr/>
                    <a:lstStyle/>
                    <a:p>
                      <a:pPr algn="ctr" rtl="0" fontAlgn="t"/>
                      <a:r>
                        <a:rPr lang="en-US" sz="1000" b="0" i="0" u="none" strike="noStrike">
                          <a:solidFill>
                            <a:srgbClr val="404040"/>
                          </a:solidFill>
                          <a:latin typeface="Calibri"/>
                        </a:rPr>
                        <a:t>2000/01</a:t>
                      </a:r>
                    </a:p>
                  </a:txBody>
                  <a:tcPr marL="9719" marR="9719" marT="9719" marB="0">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$20.40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N/A</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N/A</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N/A</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N/A</a:t>
                      </a:r>
                    </a:p>
                  </a:txBody>
                  <a:tcPr marL="9719" marR="87474" marT="9719" marB="0" anchor="b">
                    <a:lnL>
                      <a:noFill/>
                    </a:lnL>
                    <a:lnR>
                      <a:noFill/>
                    </a:lnR>
                    <a:lnT>
                      <a:noFill/>
                    </a:lnT>
                    <a:lnB>
                      <a:noFill/>
                    </a:lnB>
                    <a:solidFill>
                      <a:srgbClr val="E1E7F1"/>
                    </a:solidFill>
                  </a:tcPr>
                </a:tc>
                <a:tc>
                  <a:txBody>
                    <a:bodyPr/>
                    <a:lstStyle/>
                    <a:p>
                      <a:pPr algn="r" rtl="0" fontAlgn="t"/>
                      <a:r>
                        <a:rPr lang="en-US" sz="1000" b="0" i="0" u="none" strike="noStrike">
                          <a:solidFill>
                            <a:srgbClr val="404040"/>
                          </a:solidFill>
                          <a:latin typeface="Calibri"/>
                        </a:rPr>
                        <a:t>N/A</a:t>
                      </a:r>
                    </a:p>
                  </a:txBody>
                  <a:tcPr marL="9719" marR="87474" marT="9719" marB="0">
                    <a:lnL>
                      <a:noFill/>
                    </a:lnL>
                    <a:lnR>
                      <a:noFill/>
                    </a:lnR>
                    <a:lnT>
                      <a:noFill/>
                    </a:lnT>
                    <a:lnB>
                      <a:noFill/>
                    </a:lnB>
                    <a:solidFill>
                      <a:srgbClr val="E1E7F1"/>
                    </a:solidFill>
                  </a:tcPr>
                </a:tc>
              </a:tr>
              <a:tr h="194388">
                <a:tc>
                  <a:txBody>
                    <a:bodyPr/>
                    <a:lstStyle/>
                    <a:p>
                      <a:pPr algn="ctr" rtl="0" fontAlgn="t"/>
                      <a:r>
                        <a:rPr lang="en-US" sz="1000" b="0" i="0" u="none" strike="noStrike">
                          <a:solidFill>
                            <a:srgbClr val="404040"/>
                          </a:solidFill>
                          <a:latin typeface="Calibri"/>
                        </a:rPr>
                        <a:t>2001/02</a:t>
                      </a:r>
                    </a:p>
                  </a:txBody>
                  <a:tcPr marL="9719" marR="9719" marT="9719" marB="0">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$18.00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$6.90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N/A</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N/A</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N/A</a:t>
                      </a:r>
                    </a:p>
                  </a:txBody>
                  <a:tcPr marL="9719" marR="87474" marT="9719" marB="0" anchor="b">
                    <a:lnL>
                      <a:noFill/>
                    </a:lnL>
                    <a:lnR>
                      <a:noFill/>
                    </a:lnR>
                    <a:lnT>
                      <a:noFill/>
                    </a:lnT>
                    <a:lnB>
                      <a:noFill/>
                    </a:lnB>
                    <a:solidFill>
                      <a:srgbClr val="E1E7F1"/>
                    </a:solidFill>
                  </a:tcPr>
                </a:tc>
                <a:tc>
                  <a:txBody>
                    <a:bodyPr/>
                    <a:lstStyle/>
                    <a:p>
                      <a:pPr algn="r" rtl="0" fontAlgn="t"/>
                      <a:r>
                        <a:rPr lang="en-US" sz="1000" b="0" i="0" u="none" strike="noStrike">
                          <a:solidFill>
                            <a:srgbClr val="404040"/>
                          </a:solidFill>
                          <a:latin typeface="Calibri"/>
                        </a:rPr>
                        <a:t>N/A</a:t>
                      </a:r>
                    </a:p>
                  </a:txBody>
                  <a:tcPr marL="9719" marR="87474" marT="9719" marB="0">
                    <a:lnL>
                      <a:noFill/>
                    </a:lnL>
                    <a:lnR>
                      <a:noFill/>
                    </a:lnR>
                    <a:lnT>
                      <a:noFill/>
                    </a:lnT>
                    <a:lnB>
                      <a:noFill/>
                    </a:lnB>
                    <a:solidFill>
                      <a:srgbClr val="E1E7F1"/>
                    </a:solidFill>
                  </a:tcPr>
                </a:tc>
              </a:tr>
              <a:tr h="194388">
                <a:tc>
                  <a:txBody>
                    <a:bodyPr/>
                    <a:lstStyle/>
                    <a:p>
                      <a:pPr algn="ctr" rtl="0" fontAlgn="t"/>
                      <a:r>
                        <a:rPr lang="en-US" sz="1000" b="0" i="0" u="none" strike="noStrike">
                          <a:solidFill>
                            <a:srgbClr val="404040"/>
                          </a:solidFill>
                          <a:latin typeface="Calibri"/>
                        </a:rPr>
                        <a:t>2002/03</a:t>
                      </a:r>
                    </a:p>
                  </a:txBody>
                  <a:tcPr marL="9719" marR="9719" marT="9719" marB="0">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$16.10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$25.00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$11.50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N/A</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N/A</a:t>
                      </a:r>
                    </a:p>
                  </a:txBody>
                  <a:tcPr marL="9719" marR="87474" marT="9719" marB="0" anchor="b">
                    <a:lnL>
                      <a:noFill/>
                    </a:lnL>
                    <a:lnR>
                      <a:noFill/>
                    </a:lnR>
                    <a:lnT>
                      <a:noFill/>
                    </a:lnT>
                    <a:lnB>
                      <a:noFill/>
                    </a:lnB>
                    <a:solidFill>
                      <a:srgbClr val="E1E7F1"/>
                    </a:solidFill>
                  </a:tcPr>
                </a:tc>
                <a:tc>
                  <a:txBody>
                    <a:bodyPr/>
                    <a:lstStyle/>
                    <a:p>
                      <a:pPr algn="r" rtl="0" fontAlgn="t"/>
                      <a:r>
                        <a:rPr lang="en-US" sz="1000" b="0" i="0" u="none" strike="noStrike">
                          <a:solidFill>
                            <a:srgbClr val="404040"/>
                          </a:solidFill>
                          <a:latin typeface="Calibri"/>
                        </a:rPr>
                        <a:t>N/A</a:t>
                      </a:r>
                    </a:p>
                  </a:txBody>
                  <a:tcPr marL="9719" marR="87474" marT="9719" marB="0">
                    <a:lnL>
                      <a:noFill/>
                    </a:lnL>
                    <a:lnR>
                      <a:noFill/>
                    </a:lnR>
                    <a:lnT>
                      <a:noFill/>
                    </a:lnT>
                    <a:lnB>
                      <a:noFill/>
                    </a:lnB>
                    <a:solidFill>
                      <a:srgbClr val="E1E7F1"/>
                    </a:solidFill>
                  </a:tcPr>
                </a:tc>
              </a:tr>
              <a:tr h="194388">
                <a:tc>
                  <a:txBody>
                    <a:bodyPr/>
                    <a:lstStyle/>
                    <a:p>
                      <a:pPr algn="ctr" rtl="0" fontAlgn="t"/>
                      <a:r>
                        <a:rPr lang="en-US" sz="1000" b="0" i="0" u="none" strike="noStrike">
                          <a:solidFill>
                            <a:srgbClr val="404040"/>
                          </a:solidFill>
                          <a:latin typeface="Calibri"/>
                        </a:rPr>
                        <a:t>2003/04</a:t>
                      </a:r>
                    </a:p>
                  </a:txBody>
                  <a:tcPr marL="9719" marR="9719" marT="9719" marB="0">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$12.30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$45.40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$48.70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N/A</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N/A</a:t>
                      </a:r>
                    </a:p>
                  </a:txBody>
                  <a:tcPr marL="9719" marR="87474" marT="9719" marB="0" anchor="b">
                    <a:lnL>
                      <a:noFill/>
                    </a:lnL>
                    <a:lnR>
                      <a:noFill/>
                    </a:lnR>
                    <a:lnT>
                      <a:noFill/>
                    </a:lnT>
                    <a:lnB>
                      <a:noFill/>
                    </a:lnB>
                    <a:solidFill>
                      <a:srgbClr val="E1E7F1"/>
                    </a:solidFill>
                  </a:tcPr>
                </a:tc>
                <a:tc>
                  <a:txBody>
                    <a:bodyPr/>
                    <a:lstStyle/>
                    <a:p>
                      <a:pPr algn="r" rtl="0" fontAlgn="t"/>
                      <a:r>
                        <a:rPr lang="en-US" sz="1000" b="0" i="0" u="none" strike="noStrike">
                          <a:solidFill>
                            <a:srgbClr val="404040"/>
                          </a:solidFill>
                          <a:latin typeface="Calibri"/>
                        </a:rPr>
                        <a:t>N/A</a:t>
                      </a:r>
                    </a:p>
                  </a:txBody>
                  <a:tcPr marL="9719" marR="87474" marT="9719" marB="0">
                    <a:lnL>
                      <a:noFill/>
                    </a:lnL>
                    <a:lnR>
                      <a:noFill/>
                    </a:lnR>
                    <a:lnT>
                      <a:noFill/>
                    </a:lnT>
                    <a:lnB>
                      <a:noFill/>
                    </a:lnB>
                    <a:solidFill>
                      <a:srgbClr val="E1E7F1"/>
                    </a:solidFill>
                  </a:tcPr>
                </a:tc>
              </a:tr>
              <a:tr h="194388">
                <a:tc>
                  <a:txBody>
                    <a:bodyPr/>
                    <a:lstStyle/>
                    <a:p>
                      <a:pPr algn="ctr" rtl="0" fontAlgn="t"/>
                      <a:r>
                        <a:rPr lang="en-US" sz="1000" b="0" i="0" u="none" strike="noStrike">
                          <a:solidFill>
                            <a:srgbClr val="404040"/>
                          </a:solidFill>
                          <a:latin typeface="Calibri"/>
                        </a:rPr>
                        <a:t>2004/05</a:t>
                      </a:r>
                    </a:p>
                  </a:txBody>
                  <a:tcPr marL="9719" marR="9719" marT="9719" marB="0">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$16.10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$46.90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$52.30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N/A</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N/A</a:t>
                      </a:r>
                    </a:p>
                  </a:txBody>
                  <a:tcPr marL="9719" marR="87474" marT="9719" marB="0" anchor="b">
                    <a:lnL>
                      <a:noFill/>
                    </a:lnL>
                    <a:lnR>
                      <a:noFill/>
                    </a:lnR>
                    <a:lnT>
                      <a:noFill/>
                    </a:lnT>
                    <a:lnB>
                      <a:noFill/>
                    </a:lnB>
                    <a:solidFill>
                      <a:srgbClr val="E1E7F1"/>
                    </a:solidFill>
                  </a:tcPr>
                </a:tc>
                <a:tc>
                  <a:txBody>
                    <a:bodyPr/>
                    <a:lstStyle/>
                    <a:p>
                      <a:pPr algn="r" rtl="0" fontAlgn="t"/>
                      <a:r>
                        <a:rPr lang="en-US" sz="1000" b="0" i="0" u="none" strike="noStrike">
                          <a:solidFill>
                            <a:srgbClr val="404040"/>
                          </a:solidFill>
                          <a:latin typeface="Calibri"/>
                        </a:rPr>
                        <a:t>N/A</a:t>
                      </a:r>
                    </a:p>
                  </a:txBody>
                  <a:tcPr marL="9719" marR="87474" marT="9719" marB="0">
                    <a:lnL>
                      <a:noFill/>
                    </a:lnL>
                    <a:lnR>
                      <a:noFill/>
                    </a:lnR>
                    <a:lnT>
                      <a:noFill/>
                    </a:lnT>
                    <a:lnB>
                      <a:noFill/>
                    </a:lnB>
                    <a:solidFill>
                      <a:srgbClr val="E1E7F1"/>
                    </a:solidFill>
                  </a:tcPr>
                </a:tc>
              </a:tr>
              <a:tr h="194388">
                <a:tc>
                  <a:txBody>
                    <a:bodyPr/>
                    <a:lstStyle/>
                    <a:p>
                      <a:pPr algn="ctr" rtl="0" fontAlgn="t"/>
                      <a:r>
                        <a:rPr lang="en-US" sz="1000" b="0" i="0" u="none" strike="noStrike">
                          <a:solidFill>
                            <a:srgbClr val="404040"/>
                          </a:solidFill>
                          <a:latin typeface="Calibri"/>
                        </a:rPr>
                        <a:t>2005/06</a:t>
                      </a:r>
                    </a:p>
                  </a:txBody>
                  <a:tcPr marL="9719" marR="9719" marT="9719" marB="0">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$11.50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dirty="0">
                          <a:solidFill>
                            <a:srgbClr val="404040"/>
                          </a:solidFill>
                          <a:latin typeface="Calibri"/>
                        </a:rPr>
                        <a:t>$43.70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$48.90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N/A</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N/A</a:t>
                      </a:r>
                    </a:p>
                  </a:txBody>
                  <a:tcPr marL="9719" marR="87474" marT="9719" marB="0" anchor="b">
                    <a:lnL>
                      <a:noFill/>
                    </a:lnL>
                    <a:lnR>
                      <a:noFill/>
                    </a:lnR>
                    <a:lnT>
                      <a:noFill/>
                    </a:lnT>
                    <a:lnB>
                      <a:noFill/>
                    </a:lnB>
                    <a:solidFill>
                      <a:srgbClr val="E1E7F1"/>
                    </a:solidFill>
                  </a:tcPr>
                </a:tc>
                <a:tc>
                  <a:txBody>
                    <a:bodyPr/>
                    <a:lstStyle/>
                    <a:p>
                      <a:pPr algn="r" rtl="0" fontAlgn="t"/>
                      <a:r>
                        <a:rPr lang="en-US" sz="1000" b="0" i="0" u="none" strike="noStrike">
                          <a:solidFill>
                            <a:srgbClr val="404040"/>
                          </a:solidFill>
                          <a:latin typeface="Calibri"/>
                        </a:rPr>
                        <a:t>N/A</a:t>
                      </a:r>
                    </a:p>
                  </a:txBody>
                  <a:tcPr marL="9719" marR="87474" marT="9719" marB="0">
                    <a:lnL>
                      <a:noFill/>
                    </a:lnL>
                    <a:lnR>
                      <a:noFill/>
                    </a:lnR>
                    <a:lnT>
                      <a:noFill/>
                    </a:lnT>
                    <a:lnB>
                      <a:noFill/>
                    </a:lnB>
                    <a:solidFill>
                      <a:srgbClr val="E1E7F1"/>
                    </a:solidFill>
                  </a:tcPr>
                </a:tc>
              </a:tr>
              <a:tr h="194388">
                <a:tc>
                  <a:txBody>
                    <a:bodyPr/>
                    <a:lstStyle/>
                    <a:p>
                      <a:pPr algn="ctr" rtl="0" fontAlgn="t"/>
                      <a:r>
                        <a:rPr lang="en-US" sz="1000" b="0" i="0" u="none" strike="noStrike">
                          <a:solidFill>
                            <a:srgbClr val="404040"/>
                          </a:solidFill>
                          <a:latin typeface="Calibri"/>
                        </a:rPr>
                        <a:t>2006/07</a:t>
                      </a:r>
                    </a:p>
                  </a:txBody>
                  <a:tcPr marL="9719" marR="9719" marT="9719" marB="0">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$10.50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$38.60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$48.70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$16.50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N/A</a:t>
                      </a:r>
                    </a:p>
                  </a:txBody>
                  <a:tcPr marL="9719" marR="87474" marT="9719" marB="0" anchor="b">
                    <a:lnL>
                      <a:noFill/>
                    </a:lnL>
                    <a:lnR>
                      <a:noFill/>
                    </a:lnR>
                    <a:lnT>
                      <a:noFill/>
                    </a:lnT>
                    <a:lnB>
                      <a:noFill/>
                    </a:lnB>
                    <a:solidFill>
                      <a:srgbClr val="E1E7F1"/>
                    </a:solidFill>
                  </a:tcPr>
                </a:tc>
                <a:tc>
                  <a:txBody>
                    <a:bodyPr/>
                    <a:lstStyle/>
                    <a:p>
                      <a:pPr algn="r" rtl="0" fontAlgn="t"/>
                      <a:r>
                        <a:rPr lang="en-US" sz="1000" b="0" i="0" u="none" strike="noStrike">
                          <a:solidFill>
                            <a:srgbClr val="404040"/>
                          </a:solidFill>
                          <a:latin typeface="Calibri"/>
                        </a:rPr>
                        <a:t>N/A</a:t>
                      </a:r>
                    </a:p>
                  </a:txBody>
                  <a:tcPr marL="9719" marR="87474" marT="9719" marB="0">
                    <a:lnL>
                      <a:noFill/>
                    </a:lnL>
                    <a:lnR>
                      <a:noFill/>
                    </a:lnR>
                    <a:lnT>
                      <a:noFill/>
                    </a:lnT>
                    <a:lnB>
                      <a:noFill/>
                    </a:lnB>
                    <a:solidFill>
                      <a:srgbClr val="E1E7F1"/>
                    </a:solidFill>
                  </a:tcPr>
                </a:tc>
              </a:tr>
              <a:tr h="194388">
                <a:tc>
                  <a:txBody>
                    <a:bodyPr/>
                    <a:lstStyle/>
                    <a:p>
                      <a:pPr algn="ctr" rtl="0" fontAlgn="t"/>
                      <a:r>
                        <a:rPr lang="en-US" sz="1000" b="0" i="0" u="none" strike="noStrike">
                          <a:solidFill>
                            <a:srgbClr val="404040"/>
                          </a:solidFill>
                          <a:latin typeface="Calibri"/>
                        </a:rPr>
                        <a:t>2007/08</a:t>
                      </a:r>
                    </a:p>
                  </a:txBody>
                  <a:tcPr marL="9719" marR="9719" marT="9719" marB="0">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$9.00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$34.20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$44.20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$16.10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N/A</a:t>
                      </a:r>
                    </a:p>
                  </a:txBody>
                  <a:tcPr marL="9719" marR="87474" marT="9719" marB="0" anchor="b">
                    <a:lnL>
                      <a:noFill/>
                    </a:lnL>
                    <a:lnR>
                      <a:noFill/>
                    </a:lnR>
                    <a:lnT>
                      <a:noFill/>
                    </a:lnT>
                    <a:lnB>
                      <a:noFill/>
                    </a:lnB>
                    <a:solidFill>
                      <a:srgbClr val="E1E7F1"/>
                    </a:solidFill>
                  </a:tcPr>
                </a:tc>
                <a:tc>
                  <a:txBody>
                    <a:bodyPr/>
                    <a:lstStyle/>
                    <a:p>
                      <a:pPr algn="r" rtl="0" fontAlgn="t"/>
                      <a:r>
                        <a:rPr lang="en-US" sz="1000" b="0" i="0" u="none" strike="noStrike">
                          <a:solidFill>
                            <a:srgbClr val="404040"/>
                          </a:solidFill>
                          <a:latin typeface="Calibri"/>
                        </a:rPr>
                        <a:t>N/A</a:t>
                      </a:r>
                    </a:p>
                  </a:txBody>
                  <a:tcPr marL="9719" marR="87474" marT="9719" marB="0">
                    <a:lnL>
                      <a:noFill/>
                    </a:lnL>
                    <a:lnR>
                      <a:noFill/>
                    </a:lnR>
                    <a:lnT>
                      <a:noFill/>
                    </a:lnT>
                    <a:lnB>
                      <a:noFill/>
                    </a:lnB>
                    <a:solidFill>
                      <a:srgbClr val="E1E7F1"/>
                    </a:solidFill>
                  </a:tcPr>
                </a:tc>
              </a:tr>
              <a:tr h="194388">
                <a:tc>
                  <a:txBody>
                    <a:bodyPr/>
                    <a:lstStyle/>
                    <a:p>
                      <a:pPr algn="ctr" rtl="0" fontAlgn="t"/>
                      <a:r>
                        <a:rPr lang="en-US" sz="1000" b="0" i="0" u="none" strike="noStrike">
                          <a:solidFill>
                            <a:srgbClr val="404040"/>
                          </a:solidFill>
                          <a:latin typeface="Calibri"/>
                        </a:rPr>
                        <a:t>2008/09</a:t>
                      </a:r>
                    </a:p>
                  </a:txBody>
                  <a:tcPr marL="9719" marR="9719" marT="9719" marB="0">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$9.30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$36.50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$48.40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$28.80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N/A</a:t>
                      </a:r>
                    </a:p>
                  </a:txBody>
                  <a:tcPr marL="9719" marR="87474" marT="9719" marB="0" anchor="b">
                    <a:lnL>
                      <a:noFill/>
                    </a:lnL>
                    <a:lnR>
                      <a:noFill/>
                    </a:lnR>
                    <a:lnT>
                      <a:noFill/>
                    </a:lnT>
                    <a:lnB>
                      <a:noFill/>
                    </a:lnB>
                    <a:solidFill>
                      <a:srgbClr val="E1E7F1"/>
                    </a:solidFill>
                  </a:tcPr>
                </a:tc>
                <a:tc>
                  <a:txBody>
                    <a:bodyPr/>
                    <a:lstStyle/>
                    <a:p>
                      <a:pPr algn="r" rtl="0" fontAlgn="t"/>
                      <a:r>
                        <a:rPr lang="en-US" sz="1000" b="0" i="0" u="none" strike="noStrike">
                          <a:solidFill>
                            <a:srgbClr val="404040"/>
                          </a:solidFill>
                          <a:latin typeface="Calibri"/>
                        </a:rPr>
                        <a:t>N/A</a:t>
                      </a:r>
                    </a:p>
                  </a:txBody>
                  <a:tcPr marL="9719" marR="87474" marT="9719" marB="0">
                    <a:lnL>
                      <a:noFill/>
                    </a:lnL>
                    <a:lnR>
                      <a:noFill/>
                    </a:lnR>
                    <a:lnT>
                      <a:noFill/>
                    </a:lnT>
                    <a:lnB>
                      <a:noFill/>
                    </a:lnB>
                    <a:solidFill>
                      <a:srgbClr val="E1E7F1"/>
                    </a:solidFill>
                  </a:tcPr>
                </a:tc>
              </a:tr>
              <a:tr h="194388">
                <a:tc>
                  <a:txBody>
                    <a:bodyPr/>
                    <a:lstStyle/>
                    <a:p>
                      <a:pPr algn="ctr" rtl="0" fontAlgn="t"/>
                      <a:r>
                        <a:rPr lang="en-US" sz="1000" b="0" i="0" u="none" strike="noStrike">
                          <a:solidFill>
                            <a:srgbClr val="404040"/>
                          </a:solidFill>
                          <a:latin typeface="Calibri"/>
                        </a:rPr>
                        <a:t>2009/10</a:t>
                      </a:r>
                    </a:p>
                  </a:txBody>
                  <a:tcPr marL="9719" marR="9719" marT="9719" marB="0">
                    <a:lnL>
                      <a:noFill/>
                    </a:lnL>
                    <a:lnR>
                      <a:noFill/>
                    </a:lnR>
                    <a:lnT>
                      <a:noFill/>
                    </a:lnT>
                    <a:lnB>
                      <a:noFill/>
                    </a:lnB>
                    <a:solidFill>
                      <a:srgbClr val="E1E7F1"/>
                    </a:solidFill>
                  </a:tcPr>
                </a:tc>
                <a:tc>
                  <a:txBody>
                    <a:bodyPr/>
                    <a:lstStyle/>
                    <a:p>
                      <a:pPr algn="r" rtl="0" fontAlgn="b"/>
                      <a:r>
                        <a:rPr lang="en-US" sz="1000" b="0" i="0" u="none" strike="noStrike" dirty="0">
                          <a:solidFill>
                            <a:srgbClr val="404040"/>
                          </a:solidFill>
                          <a:latin typeface="Calibri"/>
                        </a:rPr>
                        <a:t>$10.50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$55.20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$58.10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$59.00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N/A</a:t>
                      </a:r>
                    </a:p>
                  </a:txBody>
                  <a:tcPr marL="9719" marR="87474" marT="9719" marB="0" anchor="b">
                    <a:lnL>
                      <a:noFill/>
                    </a:lnL>
                    <a:lnR>
                      <a:noFill/>
                    </a:lnR>
                    <a:lnT>
                      <a:noFill/>
                    </a:lnT>
                    <a:lnB>
                      <a:noFill/>
                    </a:lnB>
                    <a:solidFill>
                      <a:srgbClr val="E1E7F1"/>
                    </a:solidFill>
                  </a:tcPr>
                </a:tc>
                <a:tc>
                  <a:txBody>
                    <a:bodyPr/>
                    <a:lstStyle/>
                    <a:p>
                      <a:pPr algn="r" rtl="0" fontAlgn="t"/>
                      <a:r>
                        <a:rPr lang="en-US" sz="1000" b="0" i="0" u="none" strike="noStrike">
                          <a:solidFill>
                            <a:srgbClr val="404040"/>
                          </a:solidFill>
                          <a:latin typeface="Calibri"/>
                        </a:rPr>
                        <a:t>N/A</a:t>
                      </a:r>
                    </a:p>
                  </a:txBody>
                  <a:tcPr marL="9719" marR="87474" marT="9719" marB="0">
                    <a:lnL>
                      <a:noFill/>
                    </a:lnL>
                    <a:lnR>
                      <a:noFill/>
                    </a:lnR>
                    <a:lnT>
                      <a:noFill/>
                    </a:lnT>
                    <a:lnB>
                      <a:noFill/>
                    </a:lnB>
                    <a:solidFill>
                      <a:srgbClr val="E1E7F1"/>
                    </a:solidFill>
                  </a:tcPr>
                </a:tc>
              </a:tr>
              <a:tr h="194388">
                <a:tc>
                  <a:txBody>
                    <a:bodyPr/>
                    <a:lstStyle/>
                    <a:p>
                      <a:pPr algn="ctr" rtl="0" fontAlgn="t"/>
                      <a:r>
                        <a:rPr lang="en-US" sz="1000" b="0" i="0" u="none" strike="noStrike">
                          <a:solidFill>
                            <a:srgbClr val="404040"/>
                          </a:solidFill>
                          <a:latin typeface="Calibri"/>
                        </a:rPr>
                        <a:t>2010/11</a:t>
                      </a:r>
                    </a:p>
                  </a:txBody>
                  <a:tcPr marL="9719" marR="9719" marT="9719" marB="0">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$11.30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$55.60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$60.00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$60.00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N/A</a:t>
                      </a:r>
                    </a:p>
                  </a:txBody>
                  <a:tcPr marL="9719" marR="87474" marT="9719" marB="0" anchor="b">
                    <a:lnL>
                      <a:noFill/>
                    </a:lnL>
                    <a:lnR>
                      <a:noFill/>
                    </a:lnR>
                    <a:lnT>
                      <a:noFill/>
                    </a:lnT>
                    <a:lnB>
                      <a:noFill/>
                    </a:lnB>
                    <a:solidFill>
                      <a:srgbClr val="E1E7F1"/>
                    </a:solidFill>
                  </a:tcPr>
                </a:tc>
                <a:tc>
                  <a:txBody>
                    <a:bodyPr/>
                    <a:lstStyle/>
                    <a:p>
                      <a:pPr algn="r" rtl="0" fontAlgn="t"/>
                      <a:r>
                        <a:rPr lang="en-US" sz="1000" b="0" i="0" u="none" strike="noStrike">
                          <a:solidFill>
                            <a:srgbClr val="404040"/>
                          </a:solidFill>
                          <a:latin typeface="Calibri"/>
                        </a:rPr>
                        <a:t>N/A</a:t>
                      </a:r>
                    </a:p>
                  </a:txBody>
                  <a:tcPr marL="9719" marR="87474" marT="9719" marB="0">
                    <a:lnL>
                      <a:noFill/>
                    </a:lnL>
                    <a:lnR>
                      <a:noFill/>
                    </a:lnR>
                    <a:lnT>
                      <a:noFill/>
                    </a:lnT>
                    <a:lnB>
                      <a:noFill/>
                    </a:lnB>
                    <a:solidFill>
                      <a:srgbClr val="E1E7F1"/>
                    </a:solidFill>
                  </a:tcPr>
                </a:tc>
              </a:tr>
              <a:tr h="194388">
                <a:tc>
                  <a:txBody>
                    <a:bodyPr/>
                    <a:lstStyle/>
                    <a:p>
                      <a:pPr algn="ctr" rtl="0" fontAlgn="t"/>
                      <a:r>
                        <a:rPr lang="en-US" sz="1000" b="0" i="0" u="none" strike="noStrike">
                          <a:solidFill>
                            <a:srgbClr val="404040"/>
                          </a:solidFill>
                          <a:latin typeface="Calibri"/>
                        </a:rPr>
                        <a:t>2011/12</a:t>
                      </a:r>
                    </a:p>
                  </a:txBody>
                  <a:tcPr marL="9719" marR="9719" marT="9719" marB="0">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$8.60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$55.60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$60.00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$60.00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$48.00 </a:t>
                      </a:r>
                    </a:p>
                  </a:txBody>
                  <a:tcPr marL="9719" marR="87474" marT="9719" marB="0" anchor="b">
                    <a:lnL>
                      <a:noFill/>
                    </a:lnL>
                    <a:lnR>
                      <a:noFill/>
                    </a:lnR>
                    <a:lnT>
                      <a:noFill/>
                    </a:lnT>
                    <a:lnB>
                      <a:noFill/>
                    </a:lnB>
                    <a:solidFill>
                      <a:srgbClr val="E1E7F1"/>
                    </a:solidFill>
                  </a:tcPr>
                </a:tc>
                <a:tc>
                  <a:txBody>
                    <a:bodyPr/>
                    <a:lstStyle/>
                    <a:p>
                      <a:pPr algn="r" rtl="0" fontAlgn="t"/>
                      <a:r>
                        <a:rPr lang="en-US" sz="1000" b="0" i="0" u="none" strike="noStrike">
                          <a:solidFill>
                            <a:srgbClr val="404040"/>
                          </a:solidFill>
                          <a:latin typeface="Calibri"/>
                        </a:rPr>
                        <a:t>N/A</a:t>
                      </a:r>
                    </a:p>
                  </a:txBody>
                  <a:tcPr marL="9719" marR="87474" marT="9719" marB="0">
                    <a:lnL>
                      <a:noFill/>
                    </a:lnL>
                    <a:lnR>
                      <a:noFill/>
                    </a:lnR>
                    <a:lnT>
                      <a:noFill/>
                    </a:lnT>
                    <a:lnB>
                      <a:noFill/>
                    </a:lnB>
                    <a:solidFill>
                      <a:srgbClr val="E1E7F1"/>
                    </a:solidFill>
                  </a:tcPr>
                </a:tc>
              </a:tr>
              <a:tr h="194388">
                <a:tc>
                  <a:txBody>
                    <a:bodyPr/>
                    <a:lstStyle/>
                    <a:p>
                      <a:pPr algn="ctr" rtl="0" fontAlgn="t"/>
                      <a:r>
                        <a:rPr lang="en-US" sz="1000" b="0" i="0" u="none" strike="noStrike">
                          <a:solidFill>
                            <a:srgbClr val="404040"/>
                          </a:solidFill>
                          <a:latin typeface="Calibri"/>
                        </a:rPr>
                        <a:t>2012/13</a:t>
                      </a:r>
                    </a:p>
                  </a:txBody>
                  <a:tcPr marL="9719" marR="9719" marT="9719" marB="0">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$8.70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$55.60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dirty="0">
                          <a:solidFill>
                            <a:srgbClr val="404040"/>
                          </a:solidFill>
                          <a:latin typeface="Calibri"/>
                        </a:rPr>
                        <a:t>$60.00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$60.00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a:solidFill>
                            <a:srgbClr val="404040"/>
                          </a:solidFill>
                          <a:latin typeface="Calibri"/>
                        </a:rPr>
                        <a:t>$31.40 </a:t>
                      </a:r>
                    </a:p>
                  </a:txBody>
                  <a:tcPr marL="9719" marR="87474" marT="9719" marB="0" anchor="b">
                    <a:lnL>
                      <a:noFill/>
                    </a:lnL>
                    <a:lnR>
                      <a:noFill/>
                    </a:lnR>
                    <a:lnT>
                      <a:noFill/>
                    </a:lnT>
                    <a:lnB>
                      <a:noFill/>
                    </a:lnB>
                    <a:solidFill>
                      <a:srgbClr val="E1E7F1"/>
                    </a:solidFill>
                  </a:tcPr>
                </a:tc>
                <a:tc>
                  <a:txBody>
                    <a:bodyPr/>
                    <a:lstStyle/>
                    <a:p>
                      <a:pPr algn="r" rtl="0" fontAlgn="t"/>
                      <a:r>
                        <a:rPr lang="en-US" sz="1000" b="0" i="0" u="none" strike="noStrike">
                          <a:solidFill>
                            <a:srgbClr val="404040"/>
                          </a:solidFill>
                          <a:latin typeface="Calibri"/>
                        </a:rPr>
                        <a:t>N/A</a:t>
                      </a:r>
                    </a:p>
                  </a:txBody>
                  <a:tcPr marL="9719" marR="87474" marT="9719" marB="0">
                    <a:lnL>
                      <a:noFill/>
                    </a:lnL>
                    <a:lnR>
                      <a:noFill/>
                    </a:lnR>
                    <a:lnT>
                      <a:noFill/>
                    </a:lnT>
                    <a:lnB>
                      <a:noFill/>
                    </a:lnB>
                    <a:solidFill>
                      <a:srgbClr val="E1E7F1"/>
                    </a:solidFill>
                  </a:tcPr>
                </a:tc>
              </a:tr>
              <a:tr h="194388">
                <a:tc>
                  <a:txBody>
                    <a:bodyPr/>
                    <a:lstStyle/>
                    <a:p>
                      <a:pPr algn="ctr" rtl="0" fontAlgn="t"/>
                      <a:r>
                        <a:rPr lang="en-US" sz="1000" b="0" i="0" u="none" strike="noStrike" dirty="0">
                          <a:solidFill>
                            <a:srgbClr val="404040"/>
                          </a:solidFill>
                          <a:latin typeface="Calibri"/>
                        </a:rPr>
                        <a:t>2013/14</a:t>
                      </a:r>
                    </a:p>
                  </a:txBody>
                  <a:tcPr marL="9719" marR="9719" marT="9719" marB="0">
                    <a:lnL>
                      <a:noFill/>
                    </a:lnL>
                    <a:lnR>
                      <a:noFill/>
                    </a:lnR>
                    <a:lnT>
                      <a:noFill/>
                    </a:lnT>
                    <a:lnB>
                      <a:noFill/>
                    </a:lnB>
                    <a:solidFill>
                      <a:srgbClr val="E1E7F1"/>
                    </a:solidFill>
                  </a:tcPr>
                </a:tc>
                <a:tc>
                  <a:txBody>
                    <a:bodyPr/>
                    <a:lstStyle/>
                    <a:p>
                      <a:pPr algn="r" rtl="0" fontAlgn="b"/>
                      <a:r>
                        <a:rPr lang="en-US" sz="1000" b="0" i="0" u="none" strike="noStrike" dirty="0">
                          <a:solidFill>
                            <a:srgbClr val="404040"/>
                          </a:solidFill>
                          <a:latin typeface="Calibri"/>
                        </a:rPr>
                        <a:t>$10.20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dirty="0">
                          <a:solidFill>
                            <a:srgbClr val="404040"/>
                          </a:solidFill>
                          <a:latin typeface="Calibri"/>
                        </a:rPr>
                        <a:t>$55.60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dirty="0">
                          <a:solidFill>
                            <a:srgbClr val="404040"/>
                          </a:solidFill>
                          <a:latin typeface="Calibri"/>
                        </a:rPr>
                        <a:t>$60.00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dirty="0">
                          <a:solidFill>
                            <a:srgbClr val="404040"/>
                          </a:solidFill>
                          <a:latin typeface="Calibri"/>
                        </a:rPr>
                        <a:t>$60.00 </a:t>
                      </a:r>
                    </a:p>
                  </a:txBody>
                  <a:tcPr marL="9719" marR="87474" marT="9719" marB="0" anchor="b">
                    <a:lnL>
                      <a:noFill/>
                    </a:lnL>
                    <a:lnR>
                      <a:noFill/>
                    </a:lnR>
                    <a:lnT>
                      <a:noFill/>
                    </a:lnT>
                    <a:lnB>
                      <a:noFill/>
                    </a:lnB>
                    <a:solidFill>
                      <a:srgbClr val="E1E7F1"/>
                    </a:solidFill>
                  </a:tcPr>
                </a:tc>
                <a:tc>
                  <a:txBody>
                    <a:bodyPr/>
                    <a:lstStyle/>
                    <a:p>
                      <a:pPr algn="r" rtl="0" fontAlgn="b"/>
                      <a:r>
                        <a:rPr lang="en-US" sz="1000" b="0" i="0" u="none" strike="noStrike" dirty="0">
                          <a:solidFill>
                            <a:srgbClr val="404040"/>
                          </a:solidFill>
                          <a:latin typeface="Calibri"/>
                        </a:rPr>
                        <a:t>$48.00 </a:t>
                      </a:r>
                    </a:p>
                  </a:txBody>
                  <a:tcPr marL="9719" marR="87474" marT="9719" marB="0" anchor="b">
                    <a:lnL>
                      <a:noFill/>
                    </a:lnL>
                    <a:lnR>
                      <a:noFill/>
                    </a:lnR>
                    <a:lnT>
                      <a:noFill/>
                    </a:lnT>
                    <a:lnB>
                      <a:noFill/>
                    </a:lnB>
                    <a:solidFill>
                      <a:srgbClr val="E1E7F1"/>
                    </a:solidFill>
                  </a:tcPr>
                </a:tc>
                <a:tc>
                  <a:txBody>
                    <a:bodyPr/>
                    <a:lstStyle/>
                    <a:p>
                      <a:pPr algn="r" rtl="0" fontAlgn="t"/>
                      <a:r>
                        <a:rPr lang="en-US" sz="1000" b="0" i="0" u="none" strike="noStrike" dirty="0">
                          <a:solidFill>
                            <a:srgbClr val="404040"/>
                          </a:solidFill>
                          <a:latin typeface="Calibri"/>
                        </a:rPr>
                        <a:t>$48.00 </a:t>
                      </a:r>
                    </a:p>
                  </a:txBody>
                  <a:tcPr marL="9719" marR="87474" marT="9719" marB="0">
                    <a:lnL>
                      <a:noFill/>
                    </a:lnL>
                    <a:lnR>
                      <a:noFill/>
                    </a:lnR>
                    <a:lnT>
                      <a:noFill/>
                    </a:lnT>
                    <a:lnB>
                      <a:noFill/>
                    </a:lnB>
                    <a:solidFill>
                      <a:srgbClr val="E1E7F1"/>
                    </a:solidFill>
                  </a:tcPr>
                </a:tc>
              </a:tr>
              <a:tr h="194388">
                <a:tc>
                  <a:txBody>
                    <a:bodyPr/>
                    <a:lstStyle/>
                    <a:p>
                      <a:pPr algn="ctr" rtl="0" fontAlgn="t"/>
                      <a:r>
                        <a:rPr lang="en-US" sz="1000" b="1" i="0" u="none" strike="noStrike" dirty="0">
                          <a:solidFill>
                            <a:srgbClr val="404040"/>
                          </a:solidFill>
                          <a:latin typeface="Calibri"/>
                        </a:rPr>
                        <a:t>Target</a:t>
                      </a:r>
                    </a:p>
                  </a:txBody>
                  <a:tcPr marL="9719" marR="9719" marT="9719" marB="0">
                    <a:lnL>
                      <a:noFill/>
                    </a:lnL>
                    <a:lnR>
                      <a:noFill/>
                    </a:lnR>
                    <a:lnT>
                      <a:noFill/>
                    </a:lnT>
                    <a:lnB>
                      <a:noFill/>
                    </a:lnB>
                    <a:solidFill>
                      <a:srgbClr val="E1E7F1"/>
                    </a:solidFill>
                  </a:tcPr>
                </a:tc>
                <a:tc>
                  <a:txBody>
                    <a:bodyPr/>
                    <a:lstStyle/>
                    <a:p>
                      <a:pPr algn="r" rtl="0" fontAlgn="b"/>
                      <a:r>
                        <a:rPr lang="en-US" sz="1000" b="1" i="0" u="none" strike="noStrike">
                          <a:solidFill>
                            <a:srgbClr val="404040"/>
                          </a:solidFill>
                          <a:latin typeface="Calibri"/>
                        </a:rPr>
                        <a:t>$26.40 </a:t>
                      </a:r>
                    </a:p>
                  </a:txBody>
                  <a:tcPr marL="9719" marR="87474" marT="9719" marB="0" anchor="b">
                    <a:lnL>
                      <a:noFill/>
                    </a:lnL>
                    <a:lnR>
                      <a:noFill/>
                    </a:lnR>
                    <a:lnT w="12700" cap="flat" cmpd="sng" algn="ctr">
                      <a:noFill/>
                      <a:prstDash val="solid"/>
                      <a:round/>
                      <a:headEnd type="none" w="med" len="med"/>
                      <a:tailEnd type="none" w="med" len="med"/>
                    </a:lnT>
                    <a:lnB>
                      <a:noFill/>
                    </a:lnB>
                    <a:solidFill>
                      <a:srgbClr val="E1E7F1"/>
                    </a:solidFill>
                  </a:tcPr>
                </a:tc>
                <a:tc>
                  <a:txBody>
                    <a:bodyPr/>
                    <a:lstStyle/>
                    <a:p>
                      <a:pPr algn="r" rtl="0" fontAlgn="b"/>
                      <a:r>
                        <a:rPr lang="en-US" sz="1000" b="1" i="0" u="none" strike="noStrike">
                          <a:solidFill>
                            <a:srgbClr val="404040"/>
                          </a:solidFill>
                          <a:latin typeface="Calibri"/>
                        </a:rPr>
                        <a:t>$55.60 </a:t>
                      </a:r>
                    </a:p>
                  </a:txBody>
                  <a:tcPr marL="9719" marR="87474" marT="9719" marB="0" anchor="b">
                    <a:lnL>
                      <a:noFill/>
                    </a:lnL>
                    <a:lnR>
                      <a:noFill/>
                    </a:lnR>
                    <a:lnT w="12700" cap="flat" cmpd="sng" algn="ctr">
                      <a:noFill/>
                      <a:prstDash val="solid"/>
                      <a:round/>
                      <a:headEnd type="none" w="med" len="med"/>
                      <a:tailEnd type="none" w="med" len="med"/>
                    </a:lnT>
                    <a:lnB>
                      <a:noFill/>
                    </a:lnB>
                    <a:solidFill>
                      <a:srgbClr val="E1E7F1"/>
                    </a:solidFill>
                  </a:tcPr>
                </a:tc>
                <a:tc>
                  <a:txBody>
                    <a:bodyPr/>
                    <a:lstStyle/>
                    <a:p>
                      <a:pPr algn="r" rtl="0" fontAlgn="b"/>
                      <a:r>
                        <a:rPr lang="en-US" sz="1000" b="1" i="0" u="none" strike="noStrike" dirty="0">
                          <a:solidFill>
                            <a:srgbClr val="404040"/>
                          </a:solidFill>
                          <a:latin typeface="Calibri"/>
                        </a:rPr>
                        <a:t>$60.00 </a:t>
                      </a:r>
                    </a:p>
                  </a:txBody>
                  <a:tcPr marL="9719" marR="87474" marT="9719" marB="0" anchor="b">
                    <a:lnL>
                      <a:noFill/>
                    </a:lnL>
                    <a:lnR>
                      <a:noFill/>
                    </a:lnR>
                    <a:lnT w="12700" cap="flat" cmpd="sng" algn="ctr">
                      <a:noFill/>
                      <a:prstDash val="solid"/>
                      <a:round/>
                      <a:headEnd type="none" w="med" len="med"/>
                      <a:tailEnd type="none" w="med" len="med"/>
                    </a:lnT>
                    <a:lnB>
                      <a:noFill/>
                    </a:lnB>
                    <a:solidFill>
                      <a:srgbClr val="E1E7F1"/>
                    </a:solidFill>
                  </a:tcPr>
                </a:tc>
                <a:tc>
                  <a:txBody>
                    <a:bodyPr/>
                    <a:lstStyle/>
                    <a:p>
                      <a:pPr algn="r" rtl="0" fontAlgn="b"/>
                      <a:r>
                        <a:rPr lang="en-US" sz="1000" b="1" i="0" u="none" strike="noStrike">
                          <a:solidFill>
                            <a:srgbClr val="404040"/>
                          </a:solidFill>
                          <a:latin typeface="Calibri"/>
                        </a:rPr>
                        <a:t>$60.00 </a:t>
                      </a:r>
                    </a:p>
                  </a:txBody>
                  <a:tcPr marL="9719" marR="87474" marT="9719" marB="0" anchor="b">
                    <a:lnL>
                      <a:noFill/>
                    </a:lnL>
                    <a:lnR>
                      <a:noFill/>
                    </a:lnR>
                    <a:lnT w="12700" cap="flat" cmpd="sng" algn="ctr">
                      <a:noFill/>
                      <a:prstDash val="solid"/>
                      <a:round/>
                      <a:headEnd type="none" w="med" len="med"/>
                      <a:tailEnd type="none" w="med" len="med"/>
                    </a:lnT>
                    <a:lnB>
                      <a:noFill/>
                    </a:lnB>
                    <a:solidFill>
                      <a:srgbClr val="E1E7F1"/>
                    </a:solidFill>
                  </a:tcPr>
                </a:tc>
                <a:tc>
                  <a:txBody>
                    <a:bodyPr/>
                    <a:lstStyle/>
                    <a:p>
                      <a:pPr algn="r" rtl="0" fontAlgn="b"/>
                      <a:r>
                        <a:rPr lang="en-US" sz="1000" b="1" i="0" u="none" strike="noStrike">
                          <a:solidFill>
                            <a:srgbClr val="404040"/>
                          </a:solidFill>
                          <a:latin typeface="Calibri"/>
                        </a:rPr>
                        <a:t>$48.00 </a:t>
                      </a:r>
                    </a:p>
                  </a:txBody>
                  <a:tcPr marL="9719" marR="87474" marT="9719" marB="0" anchor="b">
                    <a:lnL>
                      <a:noFill/>
                    </a:lnL>
                    <a:lnR>
                      <a:noFill/>
                    </a:lnR>
                    <a:lnT w="12700" cap="flat" cmpd="sng" algn="ctr">
                      <a:noFill/>
                      <a:prstDash val="solid"/>
                      <a:round/>
                      <a:headEnd type="none" w="med" len="med"/>
                      <a:tailEnd type="none" w="med" len="med"/>
                    </a:lnT>
                    <a:lnB>
                      <a:noFill/>
                    </a:lnB>
                    <a:solidFill>
                      <a:srgbClr val="E1E7F1"/>
                    </a:solidFill>
                  </a:tcPr>
                </a:tc>
                <a:tc>
                  <a:txBody>
                    <a:bodyPr/>
                    <a:lstStyle/>
                    <a:p>
                      <a:pPr algn="r" rtl="0" fontAlgn="t"/>
                      <a:r>
                        <a:rPr lang="en-US" sz="1000" b="1" i="0" u="none" strike="noStrike" dirty="0">
                          <a:solidFill>
                            <a:srgbClr val="404040"/>
                          </a:solidFill>
                          <a:latin typeface="Calibri"/>
                        </a:rPr>
                        <a:t>$48.00 </a:t>
                      </a:r>
                    </a:p>
                  </a:txBody>
                  <a:tcPr marL="9719" marR="87474" marT="9719" marB="0">
                    <a:lnL>
                      <a:noFill/>
                    </a:lnL>
                    <a:lnR>
                      <a:noFill/>
                    </a:lnR>
                    <a:lnT w="12700" cap="flat" cmpd="sng" algn="ctr">
                      <a:noFill/>
                      <a:prstDash val="solid"/>
                      <a:round/>
                      <a:headEnd type="none" w="med" len="med"/>
                      <a:tailEnd type="none" w="med" len="med"/>
                    </a:lnT>
                    <a:lnB>
                      <a:noFill/>
                    </a:lnB>
                    <a:solidFill>
                      <a:srgbClr val="E1E7F1"/>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1"/>
          <p:cNvSpPr>
            <a:spLocks noGrp="1"/>
          </p:cNvSpPr>
          <p:nvPr>
            <p:ph type="title"/>
          </p:nvPr>
        </p:nvSpPr>
        <p:spPr/>
        <p:txBody>
          <a:bodyPr/>
          <a:lstStyle/>
          <a:p>
            <a:r>
              <a:rPr lang="en-US" dirty="0" smtClean="0"/>
              <a:t>History of Assessed Valuation</a:t>
            </a:r>
          </a:p>
        </p:txBody>
      </p:sp>
      <p:sp>
        <p:nvSpPr>
          <p:cNvPr id="8196" name="Content Placeholder 2"/>
          <p:cNvSpPr>
            <a:spLocks noGrp="1"/>
          </p:cNvSpPr>
          <p:nvPr>
            <p:ph idx="1"/>
          </p:nvPr>
        </p:nvSpPr>
        <p:spPr>
          <a:xfrm>
            <a:off x="838200" y="1219200"/>
            <a:ext cx="7239000" cy="3505200"/>
          </a:xfrm>
        </p:spPr>
        <p:txBody>
          <a:bodyPr/>
          <a:lstStyle/>
          <a:p>
            <a:r>
              <a:rPr lang="en-US" sz="1600" dirty="0" smtClean="0"/>
              <a:t>The District’s 10-year compounded annual growth rate for AV is 2.27%.  </a:t>
            </a:r>
          </a:p>
          <a:p>
            <a:r>
              <a:rPr lang="en-US" sz="1600" dirty="0" smtClean="0"/>
              <a:t>The District’s 15-year compounded annual growth rate for AV is 4.45%.  </a:t>
            </a:r>
          </a:p>
        </p:txBody>
      </p:sp>
      <p:sp>
        <p:nvSpPr>
          <p:cNvPr id="4" name="Footer Placeholder 3"/>
          <p:cNvSpPr>
            <a:spLocks noGrp="1"/>
          </p:cNvSpPr>
          <p:nvPr>
            <p:ph type="ftr" sz="quarter" idx="10"/>
          </p:nvPr>
        </p:nvSpPr>
        <p:spPr/>
        <p:txBody>
          <a:bodyPr/>
          <a:lstStyle/>
          <a:p>
            <a:pPr>
              <a:defRPr/>
            </a:pPr>
            <a:r>
              <a:rPr lang="en-US" dirty="0"/>
              <a:t>West Contra Costa USD 2014 General Obligation Refunding Bonds |</a:t>
            </a:r>
          </a:p>
        </p:txBody>
      </p:sp>
      <p:sp>
        <p:nvSpPr>
          <p:cNvPr id="8198" name="Slide Number Placeholder 4"/>
          <p:cNvSpPr>
            <a:spLocks noGrp="1"/>
          </p:cNvSpPr>
          <p:nvPr>
            <p:ph type="sldNum" sz="quarter" idx="11"/>
          </p:nvPr>
        </p:nvSpPr>
        <p:spPr>
          <a:noFill/>
        </p:spPr>
        <p:txBody>
          <a:bodyPr/>
          <a:lstStyle/>
          <a:p>
            <a:fld id="{4A42336B-B9DE-4F49-BB6B-5C78754835AE}" type="slidenum">
              <a:rPr lang="en-US"/>
              <a:pPr/>
              <a:t>6</a:t>
            </a:fld>
            <a:endParaRPr lang="en-US" dirty="0"/>
          </a:p>
        </p:txBody>
      </p:sp>
      <p:sp>
        <p:nvSpPr>
          <p:cNvPr id="8199" name="TextBox 1"/>
          <p:cNvSpPr txBox="1">
            <a:spLocks noChangeArrowheads="1"/>
          </p:cNvSpPr>
          <p:nvPr/>
        </p:nvSpPr>
        <p:spPr bwMode="auto">
          <a:xfrm>
            <a:off x="2743200" y="5716587"/>
            <a:ext cx="5257800" cy="215900"/>
          </a:xfrm>
          <a:prstGeom prst="rect">
            <a:avLst/>
          </a:prstGeom>
          <a:noFill/>
          <a:ln w="9525">
            <a:noFill/>
            <a:miter lim="800000"/>
            <a:headEnd/>
            <a:tailEnd/>
          </a:ln>
        </p:spPr>
        <p:txBody>
          <a:bodyPr>
            <a:spAutoFit/>
          </a:bodyPr>
          <a:lstStyle/>
          <a:p>
            <a:r>
              <a:rPr lang="en-US" sz="800" i="1" dirty="0">
                <a:latin typeface="Calibri" pitchFamily="34" charset="0"/>
              </a:rPr>
              <a:t>Source: </a:t>
            </a:r>
            <a:r>
              <a:rPr lang="en-US" sz="800" dirty="0">
                <a:latin typeface="Calibri" pitchFamily="34" charset="0"/>
              </a:rPr>
              <a:t>California Municipal </a:t>
            </a:r>
            <a:r>
              <a:rPr lang="en-US" sz="800" dirty="0" smtClean="0">
                <a:latin typeface="Calibri" pitchFamily="34" charset="0"/>
              </a:rPr>
              <a:t>Statistics, County Auditor-Controller.</a:t>
            </a:r>
            <a:endParaRPr lang="en-US" sz="800" dirty="0">
              <a:latin typeface="Calibri" pitchFamily="34" charset="0"/>
            </a:endParaRPr>
          </a:p>
        </p:txBody>
      </p:sp>
      <p:graphicFrame>
        <p:nvGraphicFramePr>
          <p:cNvPr id="9" name="Chart 8"/>
          <p:cNvGraphicFramePr/>
          <p:nvPr/>
        </p:nvGraphicFramePr>
        <p:xfrm>
          <a:off x="366712" y="2209800"/>
          <a:ext cx="8410575" cy="3467101"/>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dirty="0" smtClean="0"/>
              <a:t>Pro-Active Tax Rate Management</a:t>
            </a:r>
          </a:p>
        </p:txBody>
      </p:sp>
      <p:sp>
        <p:nvSpPr>
          <p:cNvPr id="13315" name="Content Placeholder 2"/>
          <p:cNvSpPr>
            <a:spLocks noGrp="1"/>
          </p:cNvSpPr>
          <p:nvPr>
            <p:ph idx="1"/>
          </p:nvPr>
        </p:nvSpPr>
        <p:spPr/>
        <p:txBody>
          <a:bodyPr/>
          <a:lstStyle/>
          <a:p>
            <a:r>
              <a:rPr lang="en-US" dirty="0" smtClean="0"/>
              <a:t>The District has made use of a number of different tools in its effort to maintain tax rates at the targeted levels.</a:t>
            </a:r>
          </a:p>
          <a:p>
            <a:pPr lvl="1"/>
            <a:r>
              <a:rPr lang="en-US" dirty="0" smtClean="0"/>
              <a:t>Issuance of refunding bonds for both savings benefit and re-structuring benefit.</a:t>
            </a:r>
          </a:p>
          <a:p>
            <a:pPr lvl="1"/>
            <a:r>
              <a:rPr lang="en-US" dirty="0" smtClean="0"/>
              <a:t>Pro-active tax rate management and establishment of tax rate stabilization funds.</a:t>
            </a:r>
          </a:p>
          <a:p>
            <a:pPr lvl="1"/>
            <a:r>
              <a:rPr lang="en-US" dirty="0" smtClean="0"/>
              <a:t>Future issuances will be continued to structured using conservative estimates on future growth in assessed value.</a:t>
            </a:r>
          </a:p>
        </p:txBody>
      </p:sp>
      <p:sp>
        <p:nvSpPr>
          <p:cNvPr id="4" name="Footer Placeholder 3"/>
          <p:cNvSpPr>
            <a:spLocks noGrp="1"/>
          </p:cNvSpPr>
          <p:nvPr>
            <p:ph type="ftr" sz="quarter" idx="10"/>
          </p:nvPr>
        </p:nvSpPr>
        <p:spPr/>
        <p:txBody>
          <a:bodyPr/>
          <a:lstStyle/>
          <a:p>
            <a:pPr>
              <a:defRPr/>
            </a:pPr>
            <a:r>
              <a:rPr lang="en-US" smtClean="0"/>
              <a:t>Presentation to the West Contra Costa Unified School District Board of Education    |    page  </a:t>
            </a:r>
            <a:endParaRPr lang="en-US"/>
          </a:p>
        </p:txBody>
      </p:sp>
      <p:sp>
        <p:nvSpPr>
          <p:cNvPr id="5" name="Slide Number Placeholder 4"/>
          <p:cNvSpPr>
            <a:spLocks noGrp="1"/>
          </p:cNvSpPr>
          <p:nvPr>
            <p:ph type="sldNum" sz="quarter" idx="11"/>
          </p:nvPr>
        </p:nvSpPr>
        <p:spPr/>
        <p:txBody>
          <a:bodyPr/>
          <a:lstStyle/>
          <a:p>
            <a:pPr>
              <a:defRPr/>
            </a:pPr>
            <a:fld id="{0CC110BD-AF42-4E3F-9F3D-711F1784EF57}" type="slidenum">
              <a:rPr lang="en-US" smtClean="0"/>
              <a:pPr>
                <a:defRPr/>
              </a:pPr>
              <a:t>7</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mtClean="0"/>
              <a:t>Moving into the Future</a:t>
            </a:r>
          </a:p>
        </p:txBody>
      </p:sp>
      <p:sp>
        <p:nvSpPr>
          <p:cNvPr id="14339" name="Content Placeholder 2"/>
          <p:cNvSpPr>
            <a:spLocks noGrp="1"/>
          </p:cNvSpPr>
          <p:nvPr>
            <p:ph idx="1"/>
          </p:nvPr>
        </p:nvSpPr>
        <p:spPr>
          <a:xfrm>
            <a:off x="762000" y="1295400"/>
            <a:ext cx="7620000" cy="4572000"/>
          </a:xfrm>
        </p:spPr>
        <p:txBody>
          <a:bodyPr/>
          <a:lstStyle/>
          <a:p>
            <a:r>
              <a:rPr lang="en-US" dirty="0" smtClean="0"/>
              <a:t>The District’s ability to continue to maintain tax rates at the targeted levels will depend on future tax base growth, the priority that future boards place on meeting such targets, and other factors.</a:t>
            </a:r>
          </a:p>
          <a:p>
            <a:pPr lvl="1"/>
            <a:r>
              <a:rPr lang="en-US" dirty="0" smtClean="0"/>
              <a:t>The increase in AV for 2014-15 helps to maintain tax rate targets.  </a:t>
            </a:r>
          </a:p>
          <a:p>
            <a:pPr lvl="1"/>
            <a:r>
              <a:rPr lang="en-US" dirty="0" smtClean="0"/>
              <a:t>2002 Measure D and 2005 Measure J are projected to maintain targeted tax rates through 2017.  Tax rate targets for these measures may need to be addressed further in the future.  </a:t>
            </a:r>
          </a:p>
          <a:p>
            <a:pPr lvl="1"/>
            <a:r>
              <a:rPr lang="en-US" dirty="0" smtClean="0"/>
              <a:t>The unknowns of program implementation – future tax base growth, the opportunities to re-structure existing debt, the priority that future boards place on maintaining targeted tax rates and their willingness to take actions allowing them to do so, among others – remain significant.</a:t>
            </a:r>
          </a:p>
          <a:p>
            <a:pPr>
              <a:buNone/>
            </a:pPr>
            <a:endParaRPr lang="en-US" dirty="0" smtClean="0"/>
          </a:p>
        </p:txBody>
      </p:sp>
      <p:sp>
        <p:nvSpPr>
          <p:cNvPr id="4" name="Footer Placeholder 3"/>
          <p:cNvSpPr>
            <a:spLocks noGrp="1"/>
          </p:cNvSpPr>
          <p:nvPr>
            <p:ph type="ftr" sz="quarter" idx="10"/>
          </p:nvPr>
        </p:nvSpPr>
        <p:spPr/>
        <p:txBody>
          <a:bodyPr/>
          <a:lstStyle/>
          <a:p>
            <a:pPr>
              <a:defRPr/>
            </a:pPr>
            <a:r>
              <a:rPr lang="en-US" smtClean="0"/>
              <a:t>Presentation to the West Contra Costa Unified School District Board of Education    |    page  </a:t>
            </a:r>
            <a:endParaRPr lang="en-US"/>
          </a:p>
        </p:txBody>
      </p:sp>
      <p:sp>
        <p:nvSpPr>
          <p:cNvPr id="5" name="Slide Number Placeholder 4"/>
          <p:cNvSpPr>
            <a:spLocks noGrp="1"/>
          </p:cNvSpPr>
          <p:nvPr>
            <p:ph type="sldNum" sz="quarter" idx="11"/>
          </p:nvPr>
        </p:nvSpPr>
        <p:spPr/>
        <p:txBody>
          <a:bodyPr/>
          <a:lstStyle/>
          <a:p>
            <a:pPr>
              <a:defRPr/>
            </a:pPr>
            <a:fld id="{1070C365-3840-434A-9E33-E4D5927F7DDF}" type="slidenum">
              <a:rPr lang="en-US" smtClean="0"/>
              <a:pPr>
                <a:defRPr/>
              </a:pPr>
              <a:t>8</a:t>
            </a:fld>
            <a:endParaRPr lang="en-US" dirty="0"/>
          </a:p>
        </p:txBody>
      </p:sp>
    </p:spTree>
  </p:cSld>
  <p:clrMapOvr>
    <a:masterClrMapping/>
  </p:clrMapOvr>
</p:sld>
</file>

<file path=ppt/theme/theme1.xml><?xml version="1.0" encoding="utf-8"?>
<a:theme xmlns:a="http://schemas.openxmlformats.org/drawingml/2006/main" name="KNNpptTemplateV2.3">
  <a:themeElements>
    <a:clrScheme name="Custom 1">
      <a:dk1>
        <a:srgbClr val="000000"/>
      </a:dk1>
      <a:lt1>
        <a:sysClr val="window" lastClr="FFFFFF"/>
      </a:lt1>
      <a:dk2>
        <a:srgbClr val="1F497D"/>
      </a:dk2>
      <a:lt2>
        <a:srgbClr val="EEECE1"/>
      </a:lt2>
      <a:accent1>
        <a:srgbClr val="E1E7F1"/>
      </a:accent1>
      <a:accent2>
        <a:srgbClr val="9AA610"/>
      </a:accent2>
      <a:accent3>
        <a:srgbClr val="7F8184"/>
      </a:accent3>
      <a:accent4>
        <a:srgbClr val="EDB72B"/>
      </a:accent4>
      <a:accent5>
        <a:srgbClr val="1665A0"/>
      </a:accent5>
      <a:accent6>
        <a:srgbClr val="F78300"/>
      </a:accent6>
      <a:hlink>
        <a:srgbClr val="0000FF"/>
      </a:hlink>
      <a:folHlink>
        <a:srgbClr val="800080"/>
      </a:folHlink>
    </a:clrScheme>
    <a:fontScheme name="Office Theme">
      <a:majorFont>
        <a:latin typeface="Garamond"/>
        <a:ea typeface="ＭＳ Ｐゴシック"/>
        <a:cs typeface=""/>
      </a:majorFont>
      <a:minorFont>
        <a:latin typeface="Garamond"/>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Office Theme 1">
        <a:dk1>
          <a:srgbClr val="404040"/>
        </a:dk1>
        <a:lt1>
          <a:srgbClr val="FFFFFF"/>
        </a:lt1>
        <a:dk2>
          <a:srgbClr val="1665A0"/>
        </a:dk2>
        <a:lt2>
          <a:srgbClr val="E1E7F1"/>
        </a:lt2>
        <a:accent1>
          <a:srgbClr val="7F8184"/>
        </a:accent1>
        <a:accent2>
          <a:srgbClr val="EDB72B"/>
        </a:accent2>
        <a:accent3>
          <a:srgbClr val="FFFFFF"/>
        </a:accent3>
        <a:accent4>
          <a:srgbClr val="353535"/>
        </a:accent4>
        <a:accent5>
          <a:srgbClr val="C0C1C2"/>
        </a:accent5>
        <a:accent6>
          <a:srgbClr val="D7A626"/>
        </a:accent6>
        <a:hlink>
          <a:srgbClr val="9AA610"/>
        </a:hlink>
        <a:folHlink>
          <a:srgbClr val="86C1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KNN Colors">
      <a:dk1>
        <a:sysClr val="windowText" lastClr="000000"/>
      </a:dk1>
      <a:lt1>
        <a:sysClr val="window" lastClr="FFFFFF"/>
      </a:lt1>
      <a:dk2>
        <a:srgbClr val="FFFFFF"/>
      </a:dk2>
      <a:lt2>
        <a:srgbClr val="E1E7F1"/>
      </a:lt2>
      <a:accent1>
        <a:srgbClr val="1665A0"/>
      </a:accent1>
      <a:accent2>
        <a:srgbClr val="9AA610"/>
      </a:accent2>
      <a:accent3>
        <a:srgbClr val="7F8184"/>
      </a:accent3>
      <a:accent4>
        <a:srgbClr val="ADC9DE"/>
      </a:accent4>
      <a:accent5>
        <a:srgbClr val="C00000"/>
      </a:accent5>
      <a:accent6>
        <a:srgbClr val="EDB72B"/>
      </a:accent6>
      <a:hlink>
        <a:srgbClr val="1665A0"/>
      </a:hlink>
      <a:folHlink>
        <a:srgbClr val="86C1EA"/>
      </a:folHlink>
    </a:clrScheme>
    <a:fontScheme name="Office Theme">
      <a:majorFont>
        <a:latin typeface="Garamond"/>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404040"/>
        </a:dk1>
        <a:lt1>
          <a:srgbClr val="FFFFFF"/>
        </a:lt1>
        <a:dk2>
          <a:srgbClr val="1665A0"/>
        </a:dk2>
        <a:lt2>
          <a:srgbClr val="86C1EA"/>
        </a:lt2>
        <a:accent1>
          <a:srgbClr val="9AA610"/>
        </a:accent1>
        <a:accent2>
          <a:srgbClr val="EDB72B"/>
        </a:accent2>
        <a:accent3>
          <a:srgbClr val="FFFFFF"/>
        </a:accent3>
        <a:accent4>
          <a:srgbClr val="353535"/>
        </a:accent4>
        <a:accent5>
          <a:srgbClr val="CAD0AA"/>
        </a:accent5>
        <a:accent6>
          <a:srgbClr val="D7A626"/>
        </a:accent6>
        <a:hlink>
          <a:srgbClr val="E1E7F1"/>
        </a:hlink>
        <a:folHlink>
          <a:srgbClr val="FFFF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Office Theme">
  <a:themeElements>
    <a:clrScheme name="KNN Colors">
      <a:dk1>
        <a:sysClr val="windowText" lastClr="000000"/>
      </a:dk1>
      <a:lt1>
        <a:sysClr val="window" lastClr="FFFFFF"/>
      </a:lt1>
      <a:dk2>
        <a:srgbClr val="FFFFFF"/>
      </a:dk2>
      <a:lt2>
        <a:srgbClr val="E1E7F1"/>
      </a:lt2>
      <a:accent1>
        <a:srgbClr val="1665A0"/>
      </a:accent1>
      <a:accent2>
        <a:srgbClr val="9AA610"/>
      </a:accent2>
      <a:accent3>
        <a:srgbClr val="7F8184"/>
      </a:accent3>
      <a:accent4>
        <a:srgbClr val="ADC9DE"/>
      </a:accent4>
      <a:accent5>
        <a:srgbClr val="C00000"/>
      </a:accent5>
      <a:accent6>
        <a:srgbClr val="EDB72B"/>
      </a:accent6>
      <a:hlink>
        <a:srgbClr val="1665A0"/>
      </a:hlink>
      <a:folHlink>
        <a:srgbClr val="86C1EA"/>
      </a:folHlink>
    </a:clrScheme>
    <a:fontScheme name="Office Theme">
      <a:majorFont>
        <a:latin typeface="Garamond"/>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KNNpptTemplateV2.3</Template>
  <TotalTime>11836</TotalTime>
  <Words>1032</Words>
  <Application>Microsoft Office PowerPoint</Application>
  <PresentationFormat>On-screen Show (4:3)</PresentationFormat>
  <Paragraphs>231</Paragraphs>
  <Slides>9</Slides>
  <Notes>1</Notes>
  <HiddenSlides>0</HiddenSlides>
  <MMClips>0</MMClips>
  <ScaleCrop>false</ScaleCrop>
  <HeadingPairs>
    <vt:vector size="4" baseType="variant">
      <vt:variant>
        <vt:lpstr>Theme</vt:lpstr>
      </vt:variant>
      <vt:variant>
        <vt:i4>3</vt:i4>
      </vt:variant>
      <vt:variant>
        <vt:lpstr>Slide Titles</vt:lpstr>
      </vt:variant>
      <vt:variant>
        <vt:i4>9</vt:i4>
      </vt:variant>
    </vt:vector>
  </HeadingPairs>
  <TitlesOfParts>
    <vt:vector size="12" baseType="lpstr">
      <vt:lpstr>KNNpptTemplateV2.3</vt:lpstr>
      <vt:lpstr>Office Theme</vt:lpstr>
      <vt:lpstr>1_Office Theme</vt:lpstr>
      <vt:lpstr>West Contra Costa USD</vt:lpstr>
      <vt:lpstr>Tonight’s Resolution</vt:lpstr>
      <vt:lpstr>Summary of Request</vt:lpstr>
      <vt:lpstr>Tax Rate Request Discussion </vt:lpstr>
      <vt:lpstr>Notable Impacts</vt:lpstr>
      <vt:lpstr>Stable Tax Rate History</vt:lpstr>
      <vt:lpstr>History of Assessed Valuation</vt:lpstr>
      <vt:lpstr>Pro-Active Tax Rate Management</vt:lpstr>
      <vt:lpstr>Moving into the Future</vt:lpstr>
    </vt:vector>
  </TitlesOfParts>
  <Company>KNN Public Finance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KNN Public Finance</dc:title>
  <dc:creator>dbeacham</dc:creator>
  <cp:lastModifiedBy>ETam</cp:lastModifiedBy>
  <cp:revision>813</cp:revision>
  <cp:lastPrinted>2014-05-08T23:20:34Z</cp:lastPrinted>
  <dcterms:created xsi:type="dcterms:W3CDTF">2008-08-28T23:10:28Z</dcterms:created>
  <dcterms:modified xsi:type="dcterms:W3CDTF">2014-08-13T22:48:53Z</dcterms:modified>
</cp:coreProperties>
</file>